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90" r:id="rId17"/>
    <p:sldId id="292" r:id="rId18"/>
    <p:sldId id="288" r:id="rId19"/>
    <p:sldId id="294" r:id="rId20"/>
  </p:sldIdLst>
  <p:sldSz cx="10160000" cy="7620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96" d="100"/>
          <a:sy n="96" d="100"/>
        </p:scale>
        <p:origin x="1626"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CB452901-7A2C-423A-9F0B-7018DB3881DB}" type="datetimeFigureOut">
              <a:rPr lang="en-US" smtClean="0"/>
              <a:t>11/21/2024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F5E2F01-560E-41FE-89E2-40A2D418A36D}" type="datetimeFigureOut">
              <a:rPr lang="en-US" smtClean="0"/>
              <a:t>11/21/2024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68CC325-1D1B-4859-8697-E1C42B9EA4D5}" type="datetimeFigureOut">
              <a:rPr lang="en-US" smtClean="0"/>
              <a:t>11/21/2024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9A909A5-FAE8-4BAC-9B46-B6DF27C685BE}" type="datetimeFigureOut">
              <a:rPr lang="en-US" smtClean="0"/>
              <a:t>11/21/2024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3E9652C0-FFA8-4820-87FC-985476F3A3EC}" type="datetimeFigureOut">
              <a:rPr lang="en-US" smtClean="0"/>
              <a:t>11/21/2024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D873D89-1766-4C57-957B-2C7C2DEE4AD6}" type="datetimeFigureOut">
              <a:rPr lang="en-US" smtClean="0"/>
              <a:t>11/21/2024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90758B5-FD99-4142-B68C-5D3723E436A8}" type="datetimeFigureOut">
              <a:rPr lang="en-US" smtClean="0"/>
              <a:t>11/21/2024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5E67EC4-17D4-44C0-8547-2A76D5168E1D}" type="datetimeFigureOut">
              <a:rPr lang="en-US" smtClean="0"/>
              <a:t>11/21/2024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CE4A637-8FB0-4D19-9574-0C6242FA4D5E}" type="datetimeFigureOut">
              <a:rPr lang="en-US" smtClean="0"/>
              <a:t>11/21/2024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43DC74E-8898-49C3-B36F-D3311619C870}" type="datetimeFigureOut">
              <a:rPr lang="en-US" smtClean="0"/>
              <a:t>11/21/2024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85DE3CA-81CC-49B8-8EB2-E5FBFC6734B9}" type="datetimeFigureOut">
              <a:rPr lang="en-US" smtClean="0"/>
              <a:t>11/21/2024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828045" y="1235680"/>
            <a:ext cx="1219746"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a:solidFill>
                  <a:srgbClr val="00008B"/>
                </a:solidFill>
                <a:latin typeface="Arial"/>
              </a:rPr>
              <a:t>Notes</a:t>
            </a:r>
          </a:p>
        </p:txBody>
      </p:sp>
      <p:sp>
        <p:nvSpPr>
          <p:cNvPr id="3" name="New shape"/>
          <p:cNvSpPr/>
          <p:nvPr/>
        </p:nvSpPr>
        <p:spPr>
          <a:xfrm>
            <a:off x="3165691" y="1949439"/>
            <a:ext cx="4815241" cy="43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760" rIns="-13334"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100" b="0" i="1" u="none" strike="noStrike">
                <a:solidFill>
                  <a:srgbClr val="000000"/>
                </a:solidFill>
                <a:latin typeface="Arial"/>
              </a:defRPr>
            </a:pPr>
            <a:r>
              <a:rPr sz="1100" b="0" i="1" u="none" strike="noStrike">
                <a:solidFill>
                  <a:srgbClr val="000000"/>
                </a:solidFill>
                <a:latin typeface="Arial"/>
              </a:rPr>
              <a:t>The slides and notes we've made will be shared by email and on the website.</a:t>
            </a:r>
          </a:p>
          <a:p>
            <a:pPr lvl="0" algn="ctr">
              <a:lnSpc>
                <a:spcPct val="98291"/>
              </a:lnSpc>
              <a:spcBef>
                <a:spcPct val="57500"/>
              </a:spcBef>
              <a:spcAft>
                <a:spcPct val="0"/>
              </a:spcAft>
              <a:buNone/>
              <a:defRPr sz="1100" b="0" i="1" u="none" strike="noStrike">
                <a:solidFill>
                  <a:srgbClr val="000000"/>
                </a:solidFill>
                <a:latin typeface="Arial"/>
              </a:defRPr>
            </a:pPr>
            <a:r>
              <a:rPr sz="1100" b="0" i="1" u="none" strike="noStrike">
                <a:solidFill>
                  <a:srgbClr val="000000"/>
                </a:solidFill>
                <a:latin typeface="Arial"/>
              </a:rPr>
              <a:t>Is there anything you'd like removed or altered before we do that?</a:t>
            </a:r>
          </a:p>
        </p:txBody>
      </p:sp>
      <p:sp>
        <p:nvSpPr>
          <p:cNvPr id="4" name="New shape"/>
          <p:cNvSpPr/>
          <p:nvPr/>
        </p:nvSpPr>
        <p:spPr>
          <a:xfrm>
            <a:off x="1708391" y="2769844"/>
            <a:ext cx="7516149" cy="337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0095" rIns="-16193"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2100" b="0" i="0" u="none" strike="noStrike">
                <a:solidFill>
                  <a:srgbClr val="000000"/>
                </a:solidFill>
                <a:latin typeface="Arial"/>
              </a:defRPr>
            </a:pPr>
            <a:r>
              <a:rPr sz="2100" b="0" i="0" u="none" strike="noStrike">
                <a:solidFill>
                  <a:srgbClr val="000000"/>
                </a:solidFill>
                <a:latin typeface="Arial"/>
              </a:rPr>
              <a:t>What do you think or feel at the end of today's conversation?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7415" y="2925354"/>
            <a:ext cx="3309080" cy="2796610"/>
            <a:chOff x="-635000" y="317500"/>
            <a:chExt cx="3309080" cy="2796610"/>
          </a:xfrm>
        </p:grpSpPr>
        <p:sp>
          <p:nvSpPr>
            <p:cNvPr id="3" name="New shape"/>
            <p:cNvSpPr/>
            <p:nvPr/>
          </p:nvSpPr>
          <p:spPr>
            <a:xfrm>
              <a:off x="43490" y="317500"/>
              <a:ext cx="1889115" cy="1804400"/>
            </a:xfrm>
            <a:prstGeom prst="ellipse">
              <a:avLst/>
            </a:prstGeom>
            <a:solidFill>
              <a:srgbClr val="03B200"/>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84965" y="1309642"/>
              <a:ext cx="1889115" cy="1804468"/>
            </a:xfrm>
            <a:prstGeom prst="ellipse">
              <a:avLst/>
            </a:prstGeom>
            <a:solidFill>
              <a:srgbClr val="00BFFF"/>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635000" y="1279620"/>
              <a:ext cx="1889135" cy="1804468"/>
            </a:xfrm>
            <a:prstGeom prst="ellipse">
              <a:avLst/>
            </a:prstGeom>
            <a:solidFill>
              <a:srgbClr val="6A5ACD"/>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New shape"/>
            <p:cNvSpPr/>
            <p:nvPr/>
          </p:nvSpPr>
          <p:spPr>
            <a:xfrm>
              <a:off x="471084" y="662955"/>
              <a:ext cx="1021842" cy="47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2497"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400" b="0" i="0" u="none" strike="noStrike">
                  <a:solidFill>
                    <a:srgbClr val="FFFFFF"/>
                  </a:solidFill>
                  <a:latin typeface="Arial"/>
                </a:defRPr>
              </a:pPr>
              <a:r>
                <a:rPr sz="1400" b="0" i="0" u="none" strike="noStrike">
                  <a:solidFill>
                    <a:srgbClr val="FFFFFF"/>
                  </a:solidFill>
                  <a:latin typeface="Arial"/>
                </a:rPr>
                <a:t>Climate action</a:t>
              </a:r>
            </a:p>
          </p:txBody>
        </p:sp>
        <p:sp>
          <p:nvSpPr>
            <p:cNvPr id="7" name="New shape"/>
            <p:cNvSpPr/>
            <p:nvPr/>
          </p:nvSpPr>
          <p:spPr>
            <a:xfrm>
              <a:off x="1391580" y="1898652"/>
              <a:ext cx="1259205" cy="456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2497" rIns="-12700" bIns="-12699"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400" b="0" i="0" u="none" strike="noStrike">
                  <a:solidFill>
                    <a:srgbClr val="FFFFFF"/>
                  </a:solidFill>
                  <a:latin typeface="Arial"/>
                </a:defRPr>
              </a:pPr>
              <a:r>
                <a:rPr sz="1400" b="0" i="0" u="none" strike="noStrike">
                  <a:solidFill>
                    <a:srgbClr val="FFFFFF"/>
                  </a:solidFill>
                  <a:latin typeface="Arial"/>
                </a:rPr>
                <a:t>Grieving &amp; other emotions</a:t>
              </a:r>
            </a:p>
          </p:txBody>
        </p:sp>
        <p:sp>
          <p:nvSpPr>
            <p:cNvPr id="8" name="New shape"/>
            <p:cNvSpPr/>
            <p:nvPr/>
          </p:nvSpPr>
          <p:spPr>
            <a:xfrm>
              <a:off x="-331589" y="1920674"/>
              <a:ext cx="1350264" cy="457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2497" rIns="-12700" bIns="-12699"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400" b="0" i="0" u="none" strike="noStrike">
                  <a:solidFill>
                    <a:srgbClr val="FFFFFF"/>
                  </a:solidFill>
                  <a:latin typeface="Arial"/>
                </a:defRPr>
              </a:pPr>
              <a:r>
                <a:rPr sz="1400" b="0" i="0" u="none" strike="noStrike">
                  <a:solidFill>
                    <a:srgbClr val="FFFFFF"/>
                  </a:solidFill>
                  <a:latin typeface="Arial"/>
                </a:rPr>
                <a:t>Distancing &amp; self-care</a:t>
              </a:r>
            </a:p>
          </p:txBody>
        </p:sp>
      </p:grpSp>
      <p:sp>
        <p:nvSpPr>
          <p:cNvPr id="9" name="New shape"/>
          <p:cNvSpPr/>
          <p:nvPr/>
        </p:nvSpPr>
        <p:spPr>
          <a:xfrm>
            <a:off x="4994999" y="2026217"/>
            <a:ext cx="4451350" cy="147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49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400" b="0" i="0" u="none" strike="noStrike">
                <a:solidFill>
                  <a:srgbClr val="000000"/>
                </a:solidFill>
                <a:latin typeface="Arial"/>
              </a:defRPr>
            </a:pPr>
            <a:r>
              <a:rPr sz="1400" b="0" i="0" u="none" strike="noStrike" dirty="0">
                <a:solidFill>
                  <a:srgbClr val="000000"/>
                </a:solidFill>
                <a:latin typeface="Arial"/>
              </a:rPr>
              <a:t>Climate action</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Including all kinds of work that moves us towards a sustainable world.</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Personal (values and beliefs)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Practical (technology, </a:t>
            </a:r>
            <a:r>
              <a:rPr sz="1100" b="0" i="0" u="none" strike="noStrike" dirty="0" err="1">
                <a:solidFill>
                  <a:srgbClr val="000000"/>
                </a:solidFill>
                <a:latin typeface="Arial"/>
              </a:rPr>
              <a:t>behaviour</a:t>
            </a:r>
            <a:r>
              <a:rPr sz="1100" b="0" i="0" u="none" strike="noStrike" dirty="0">
                <a:solidFill>
                  <a:srgbClr val="000000"/>
                </a:solidFill>
                <a:latin typeface="Arial"/>
              </a:rPr>
              <a:t>, habits, practices)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Social and political (systems, structures, networks and relationships)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At home, work, in groups, and communities </a:t>
            </a:r>
          </a:p>
        </p:txBody>
      </p:sp>
      <p:sp>
        <p:nvSpPr>
          <p:cNvPr id="10" name="New shape"/>
          <p:cNvSpPr/>
          <p:nvPr/>
        </p:nvSpPr>
        <p:spPr>
          <a:xfrm>
            <a:off x="4549508" y="3746792"/>
            <a:ext cx="4006850" cy="122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49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400" b="0" i="0" u="none" strike="noStrike">
                <a:solidFill>
                  <a:srgbClr val="000000"/>
                </a:solidFill>
                <a:latin typeface="Arial"/>
              </a:defRPr>
            </a:pPr>
            <a:r>
              <a:rPr sz="1400" b="0" i="0" u="none" strike="noStrike" dirty="0">
                <a:solidFill>
                  <a:srgbClr val="000000"/>
                </a:solidFill>
                <a:latin typeface="Arial"/>
              </a:rPr>
              <a:t>Grieving and other emotions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Including: </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Finding ways to tolerate distressing emotions.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Exploring ways to grieve and process other emotions.</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Mental states like confusion, dissonance or shock. </a:t>
            </a:r>
          </a:p>
        </p:txBody>
      </p:sp>
      <p:sp>
        <p:nvSpPr>
          <p:cNvPr id="11" name="New shape"/>
          <p:cNvSpPr/>
          <p:nvPr/>
        </p:nvSpPr>
        <p:spPr>
          <a:xfrm>
            <a:off x="5734038" y="5170475"/>
            <a:ext cx="4006850" cy="122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49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400" b="0" i="0" u="none" strike="noStrike">
                <a:solidFill>
                  <a:srgbClr val="000000"/>
                </a:solidFill>
                <a:latin typeface="Arial"/>
              </a:defRPr>
            </a:pPr>
            <a:r>
              <a:rPr sz="1400" b="0" i="0" u="none" strike="noStrike" dirty="0">
                <a:solidFill>
                  <a:srgbClr val="000000"/>
                </a:solidFill>
                <a:latin typeface="Arial"/>
              </a:rPr>
              <a:t>Distancing and self-care</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Including:</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Making time for other things that are important in life.</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Denial and avoidance.</a:t>
            </a:r>
          </a:p>
          <a:p>
            <a:pPr lvl="0" algn="l">
              <a:lnSpc>
                <a:spcPct val="98291"/>
              </a:lnSpc>
              <a:spcBef>
                <a:spcPct val="57500"/>
              </a:spcBef>
              <a:spcAft>
                <a:spcPct val="0"/>
              </a:spcAft>
              <a:buNone/>
              <a:defRPr sz="1100" b="0" i="0" u="none" strike="noStrike">
                <a:solidFill>
                  <a:srgbClr val="000000"/>
                </a:solidFill>
                <a:latin typeface="Arial"/>
              </a:defRPr>
            </a:pPr>
            <a:r>
              <a:rPr sz="1100" b="0" i="0" u="none" strike="noStrike" dirty="0">
                <a:solidFill>
                  <a:srgbClr val="000000"/>
                </a:solidFill>
                <a:latin typeface="Arial"/>
              </a:rPr>
              <a:t>- Rest and taking care of ourselves</a:t>
            </a:r>
            <a:r>
              <a:rPr sz="1000" b="0" i="0" u="none" strike="noStrike" dirty="0">
                <a:solidFill>
                  <a:srgbClr val="000000"/>
                </a:solidFill>
                <a:latin typeface="Arial"/>
              </a:rPr>
              <a:t>.</a:t>
            </a:r>
          </a:p>
        </p:txBody>
      </p:sp>
      <p:sp>
        <p:nvSpPr>
          <p:cNvPr id="12" name="New shape"/>
          <p:cNvSpPr/>
          <p:nvPr/>
        </p:nvSpPr>
        <p:spPr>
          <a:xfrm>
            <a:off x="1491945" y="1165962"/>
            <a:ext cx="721714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00008B"/>
                </a:solidFill>
                <a:latin typeface="Arial"/>
              </a:rPr>
              <a:t>What shall we talk about next time?</a:t>
            </a:r>
          </a:p>
        </p:txBody>
      </p:sp>
      <p:sp>
        <p:nvSpPr>
          <p:cNvPr id="13" name="New shape"/>
          <p:cNvSpPr/>
          <p:nvPr/>
        </p:nvSpPr>
        <p:spPr>
          <a:xfrm>
            <a:off x="701697" y="2340229"/>
            <a:ext cx="2974132" cy="36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335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400" b="0" i="0" u="none" strike="noStrike">
                <a:solidFill>
                  <a:srgbClr val="000000"/>
                </a:solidFill>
                <a:latin typeface="Arial"/>
              </a:defRPr>
            </a:pPr>
            <a:r>
              <a:rPr sz="2400" b="0" i="0" u="none" strike="noStrike" dirty="0">
                <a:solidFill>
                  <a:srgbClr val="000000"/>
                </a:solidFill>
                <a:latin typeface="Arial"/>
              </a:rPr>
              <a:t>Coping and Changing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568865" y="1814055"/>
            <a:ext cx="3354834"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a:solidFill>
                  <a:srgbClr val="00008B"/>
                </a:solidFill>
                <a:latin typeface="Arial"/>
              </a:rPr>
              <a:t>Making changes</a:t>
            </a:r>
          </a:p>
        </p:txBody>
      </p:sp>
      <p:sp>
        <p:nvSpPr>
          <p:cNvPr id="3" name="New shape"/>
          <p:cNvSpPr/>
          <p:nvPr/>
        </p:nvSpPr>
        <p:spPr>
          <a:xfrm>
            <a:off x="2992565" y="2735542"/>
            <a:ext cx="4466016" cy="36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3351" rIns="-13146"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400" b="0" i="0" u="none" strike="noStrike">
                <a:solidFill>
                  <a:srgbClr val="282828"/>
                </a:solidFill>
                <a:latin typeface="Arial"/>
              </a:defRPr>
            </a:pPr>
            <a:r>
              <a:rPr sz="2400" b="0" i="0" u="none" strike="noStrike">
                <a:solidFill>
                  <a:srgbClr val="282828"/>
                </a:solidFill>
                <a:latin typeface="Arial"/>
              </a:rPr>
              <a:t>Action plans and other strategies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99689" y="535132"/>
            <a:ext cx="4413671" cy="134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a:solidFill>
                  <a:srgbClr val="00008B"/>
                </a:solidFill>
                <a:latin typeface="Arial"/>
              </a:rPr>
              <a:t>Writing an action plan</a:t>
            </a:r>
          </a:p>
          <a:p>
            <a:pPr lvl="0" algn="l">
              <a:lnSpc>
                <a:spcPct val="98291"/>
              </a:lnSpc>
              <a:spcBef>
                <a:spcPct val="57500"/>
              </a:spcBef>
              <a:spcAft>
                <a:spcPct val="0"/>
              </a:spcAft>
              <a:buNone/>
              <a:defRPr sz="3600" b="0" i="0" u="none" strike="noStrike">
                <a:solidFill>
                  <a:srgbClr val="00008B"/>
                </a:solidFill>
                <a:latin typeface="Arial"/>
              </a:defRPr>
            </a:pPr>
            <a:endParaRPr sz="3600" b="0" i="0" u="none" strike="noStrike">
              <a:solidFill>
                <a:srgbClr val="00008B"/>
              </a:solidFill>
              <a:latin typeface="Arial"/>
            </a:endParaRPr>
          </a:p>
        </p:txBody>
      </p:sp>
      <p:sp>
        <p:nvSpPr>
          <p:cNvPr id="3" name="New shape"/>
          <p:cNvSpPr/>
          <p:nvPr/>
        </p:nvSpPr>
        <p:spPr>
          <a:xfrm>
            <a:off x="882391" y="2039048"/>
            <a:ext cx="8202168" cy="302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2266" rIns="-12700" bIns="-12700" rtlCol="0" anchor="t">
            <a:noAutofit/>
          </a:bodyPr>
          <a:lstStyle>
            <a:defPPr>
              <a:defRPr sz="2000" b="0" i="0" u="none" strike="noStrike">
                <a:solidFill>
                  <a:srgbClr val="000000"/>
                </a:solidFill>
                <a:latin typeface="Arial"/>
              </a:defRPr>
            </a:defPPr>
          </a:lstStyle>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Identify your problem or goal.</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Brainstorm ways of solving your problem or reaching your goal.</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Choose one option to try over the next fortnight.</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Write out exactly what you'll do. Be specific: what, when, where, how much.</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Reality check. Is your plan realistic? If not adjust it.</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a:solidFill>
                  <a:srgbClr val="282828"/>
                </a:solidFill>
                <a:latin typeface="Arial"/>
              </a:rPr>
              <a:t>How will you remember your plan?</a:t>
            </a:r>
          </a:p>
        </p:txBody>
      </p:sp>
      <p:sp>
        <p:nvSpPr>
          <p:cNvPr id="4" name="New shape"/>
          <p:cNvSpPr/>
          <p:nvPr/>
        </p:nvSpPr>
        <p:spPr>
          <a:xfrm>
            <a:off x="6276022" y="5740935"/>
            <a:ext cx="3613400" cy="1570253"/>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930589" y="2489238"/>
            <a:ext cx="177896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a:solidFill>
                  <a:srgbClr val="00008B"/>
                </a:solidFill>
                <a:latin typeface="Arial"/>
              </a:rPr>
              <a:t>Tool Box</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36660" y="6267665"/>
            <a:ext cx="2099619" cy="255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38917"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700" b="0" i="0" u="none" strike="noStrike">
                <a:solidFill>
                  <a:srgbClr val="000000"/>
                </a:solidFill>
                <a:latin typeface="Arial"/>
              </a:defRPr>
            </a:pPr>
            <a:r>
              <a:rPr sz="700" b="0" i="0" u="none" strike="noStrike">
                <a:solidFill>
                  <a:srgbClr val="000000"/>
                </a:solidFill>
                <a:latin typeface="Arial"/>
              </a:rPr>
              <a:t>Adapted from Dr Panu Pihkala's </a:t>
            </a:r>
            <a:r>
              <a:rPr sz="700" b="0" i="1" u="none" strike="noStrike">
                <a:solidFill>
                  <a:srgbClr val="000000"/>
                </a:solidFill>
                <a:latin typeface="Arial"/>
              </a:rPr>
              <a:t>Process model of eco-anxiety and ecological grief </a:t>
            </a:r>
            <a:r>
              <a:rPr sz="700" b="0" i="0" u="none" strike="noStrike">
                <a:solidFill>
                  <a:srgbClr val="000000"/>
                </a:solidFill>
                <a:latin typeface="Arial"/>
              </a:rPr>
              <a:t>(2022)</a:t>
            </a:r>
          </a:p>
        </p:txBody>
      </p:sp>
      <p:grpSp>
        <p:nvGrpSpPr>
          <p:cNvPr id="3" name="Group 2"/>
          <p:cNvGrpSpPr/>
          <p:nvPr/>
        </p:nvGrpSpPr>
        <p:grpSpPr>
          <a:xfrm>
            <a:off x="1883639" y="1755972"/>
            <a:ext cx="6991769" cy="1795774"/>
            <a:chOff x="-635000" y="317500"/>
            <a:chExt cx="6991769" cy="1795774"/>
          </a:xfrm>
        </p:grpSpPr>
        <p:sp>
          <p:nvSpPr>
            <p:cNvPr id="4" name="New shape"/>
            <p:cNvSpPr/>
            <p:nvPr/>
          </p:nvSpPr>
          <p:spPr>
            <a:xfrm>
              <a:off x="779945" y="329886"/>
              <a:ext cx="2955570" cy="1783387"/>
            </a:xfrm>
            <a:custGeom>
              <a:avLst/>
              <a:gdLst/>
              <a:ahLst/>
              <a:cxnLst/>
              <a:rect l="l" t="t" r="r" b="b"/>
              <a:pathLst>
                <a:path w="2955569" h="1783387">
                  <a:moveTo>
                    <a:pt x="492594" y="0"/>
                  </a:moveTo>
                  <a:lnTo>
                    <a:pt x="2512009" y="0"/>
                  </a:lnTo>
                  <a:lnTo>
                    <a:pt x="2649956" y="20744"/>
                  </a:lnTo>
                  <a:lnTo>
                    <a:pt x="2773210" y="65264"/>
                  </a:lnTo>
                  <a:lnTo>
                    <a:pt x="2842387" y="107005"/>
                  </a:lnTo>
                  <a:lnTo>
                    <a:pt x="2916161" y="181383"/>
                  </a:lnTo>
                  <a:lnTo>
                    <a:pt x="2950540" y="264596"/>
                  </a:lnTo>
                  <a:lnTo>
                    <a:pt x="2955569" y="297233"/>
                  </a:lnTo>
                  <a:lnTo>
                    <a:pt x="2955569" y="1486144"/>
                  </a:lnTo>
                  <a:lnTo>
                    <a:pt x="2940888" y="1545592"/>
                  </a:lnTo>
                  <a:lnTo>
                    <a:pt x="2916161" y="1598983"/>
                  </a:lnTo>
                  <a:lnTo>
                    <a:pt x="2842387" y="1673341"/>
                  </a:lnTo>
                  <a:lnTo>
                    <a:pt x="2773210" y="1715074"/>
                  </a:lnTo>
                  <a:lnTo>
                    <a:pt x="2649956" y="1759600"/>
                  </a:lnTo>
                  <a:lnTo>
                    <a:pt x="2512009" y="1780339"/>
                  </a:lnTo>
                  <a:lnTo>
                    <a:pt x="2462961" y="1783387"/>
                  </a:lnTo>
                  <a:lnTo>
                    <a:pt x="492594" y="1783387"/>
                  </a:lnTo>
                  <a:lnTo>
                    <a:pt x="389039" y="1774522"/>
                  </a:lnTo>
                  <a:lnTo>
                    <a:pt x="300596" y="1759600"/>
                  </a:lnTo>
                  <a:lnTo>
                    <a:pt x="177330" y="1715074"/>
                  </a:lnTo>
                  <a:lnTo>
                    <a:pt x="108585" y="1673341"/>
                  </a:lnTo>
                  <a:lnTo>
                    <a:pt x="34378" y="1598983"/>
                  </a:lnTo>
                  <a:lnTo>
                    <a:pt x="0" y="1516001"/>
                  </a:lnTo>
                  <a:lnTo>
                    <a:pt x="0" y="264596"/>
                  </a:lnTo>
                  <a:lnTo>
                    <a:pt x="34378" y="181383"/>
                  </a:lnTo>
                  <a:lnTo>
                    <a:pt x="108585" y="107005"/>
                  </a:lnTo>
                  <a:lnTo>
                    <a:pt x="177330" y="65264"/>
                  </a:lnTo>
                  <a:lnTo>
                    <a:pt x="300596" y="20744"/>
                  </a:lnTo>
                  <a:lnTo>
                    <a:pt x="438518" y="0"/>
                  </a:lnTo>
                  <a:close/>
                </a:path>
              </a:pathLst>
            </a:custGeom>
            <a:solidFill>
              <a:srgbClr val="A4E5FF">
                <a:alpha val="80000"/>
              </a:srgbClr>
            </a:solidFill>
            <a:ln w="38100" cap="rnd">
              <a:solidFill>
                <a:srgbClr val="FFFFFF">
                  <a:alpha val="8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4074198" y="317500"/>
              <a:ext cx="2282571" cy="1762830"/>
            </a:xfrm>
            <a:custGeom>
              <a:avLst/>
              <a:gdLst/>
              <a:ahLst/>
              <a:cxnLst/>
              <a:rect l="l" t="t" r="r" b="b"/>
              <a:pathLst>
                <a:path w="2282570" h="1762829">
                  <a:moveTo>
                    <a:pt x="380428" y="0"/>
                  </a:moveTo>
                  <a:lnTo>
                    <a:pt x="1940026" y="0"/>
                  </a:lnTo>
                  <a:lnTo>
                    <a:pt x="2046554" y="20505"/>
                  </a:lnTo>
                  <a:lnTo>
                    <a:pt x="2141740" y="64512"/>
                  </a:lnTo>
                  <a:lnTo>
                    <a:pt x="2195170" y="105771"/>
                  </a:lnTo>
                  <a:lnTo>
                    <a:pt x="2252141" y="179294"/>
                  </a:lnTo>
                  <a:lnTo>
                    <a:pt x="2278697" y="261550"/>
                  </a:lnTo>
                  <a:lnTo>
                    <a:pt x="2282570" y="293803"/>
                  </a:lnTo>
                  <a:lnTo>
                    <a:pt x="2282570" y="1469015"/>
                  </a:lnTo>
                  <a:lnTo>
                    <a:pt x="2271242" y="1527765"/>
                  </a:lnTo>
                  <a:lnTo>
                    <a:pt x="2252141" y="1580534"/>
                  </a:lnTo>
                  <a:lnTo>
                    <a:pt x="2195170" y="1654066"/>
                  </a:lnTo>
                  <a:lnTo>
                    <a:pt x="2141740" y="1695316"/>
                  </a:lnTo>
                  <a:lnTo>
                    <a:pt x="2046554" y="1739322"/>
                  </a:lnTo>
                  <a:lnTo>
                    <a:pt x="1940026" y="1759832"/>
                  </a:lnTo>
                  <a:lnTo>
                    <a:pt x="1902142" y="1762829"/>
                  </a:lnTo>
                  <a:lnTo>
                    <a:pt x="380428" y="1762829"/>
                  </a:lnTo>
                  <a:lnTo>
                    <a:pt x="300456" y="1754079"/>
                  </a:lnTo>
                  <a:lnTo>
                    <a:pt x="232155" y="1739322"/>
                  </a:lnTo>
                  <a:lnTo>
                    <a:pt x="136956" y="1695316"/>
                  </a:lnTo>
                  <a:lnTo>
                    <a:pt x="83858" y="1654066"/>
                  </a:lnTo>
                  <a:lnTo>
                    <a:pt x="26555" y="1580534"/>
                  </a:lnTo>
                  <a:lnTo>
                    <a:pt x="0" y="1498517"/>
                  </a:lnTo>
                  <a:lnTo>
                    <a:pt x="0" y="261550"/>
                  </a:lnTo>
                  <a:lnTo>
                    <a:pt x="26555" y="179294"/>
                  </a:lnTo>
                  <a:lnTo>
                    <a:pt x="83858" y="105771"/>
                  </a:lnTo>
                  <a:lnTo>
                    <a:pt x="136956" y="64512"/>
                  </a:lnTo>
                  <a:lnTo>
                    <a:pt x="232155" y="20505"/>
                  </a:lnTo>
                  <a:lnTo>
                    <a:pt x="338670" y="0"/>
                  </a:lnTo>
                  <a:close/>
                </a:path>
              </a:pathLst>
            </a:custGeom>
            <a:solidFill>
              <a:srgbClr val="AEE9FF"/>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New shape"/>
            <p:cNvSpPr/>
            <p:nvPr/>
          </p:nvSpPr>
          <p:spPr>
            <a:xfrm>
              <a:off x="-635000" y="427086"/>
              <a:ext cx="1154595" cy="1572142"/>
            </a:xfrm>
            <a:custGeom>
              <a:avLst/>
              <a:gdLst/>
              <a:ahLst/>
              <a:cxnLst/>
              <a:rect l="l" t="t" r="r" b="b"/>
              <a:pathLst>
                <a:path w="1154595" h="1572141">
                  <a:moveTo>
                    <a:pt x="192430" y="0"/>
                  </a:moveTo>
                  <a:lnTo>
                    <a:pt x="981316" y="0"/>
                  </a:lnTo>
                  <a:lnTo>
                    <a:pt x="1035202" y="18285"/>
                  </a:lnTo>
                  <a:lnTo>
                    <a:pt x="1083348" y="57533"/>
                  </a:lnTo>
                  <a:lnTo>
                    <a:pt x="1110373" y="94329"/>
                  </a:lnTo>
                  <a:lnTo>
                    <a:pt x="1139190" y="159887"/>
                  </a:lnTo>
                  <a:lnTo>
                    <a:pt x="1152626" y="233255"/>
                  </a:lnTo>
                  <a:lnTo>
                    <a:pt x="1154595" y="262021"/>
                  </a:lnTo>
                  <a:lnTo>
                    <a:pt x="1154595" y="1310115"/>
                  </a:lnTo>
                  <a:lnTo>
                    <a:pt x="1148854" y="1362528"/>
                  </a:lnTo>
                  <a:lnTo>
                    <a:pt x="1139190" y="1409582"/>
                  </a:lnTo>
                  <a:lnTo>
                    <a:pt x="1110373" y="1475139"/>
                  </a:lnTo>
                  <a:lnTo>
                    <a:pt x="1083348" y="1511944"/>
                  </a:lnTo>
                  <a:lnTo>
                    <a:pt x="1035202" y="1551187"/>
                  </a:lnTo>
                  <a:lnTo>
                    <a:pt x="981316" y="1569462"/>
                  </a:lnTo>
                  <a:lnTo>
                    <a:pt x="962164" y="1572141"/>
                  </a:lnTo>
                  <a:lnTo>
                    <a:pt x="192430" y="1572141"/>
                  </a:lnTo>
                  <a:lnTo>
                    <a:pt x="151980" y="1564344"/>
                  </a:lnTo>
                  <a:lnTo>
                    <a:pt x="117424" y="1551187"/>
                  </a:lnTo>
                  <a:lnTo>
                    <a:pt x="69278" y="1511944"/>
                  </a:lnTo>
                  <a:lnTo>
                    <a:pt x="42418" y="1475139"/>
                  </a:lnTo>
                  <a:lnTo>
                    <a:pt x="13436" y="1409582"/>
                  </a:lnTo>
                  <a:lnTo>
                    <a:pt x="0" y="1336442"/>
                  </a:lnTo>
                  <a:lnTo>
                    <a:pt x="0" y="233255"/>
                  </a:lnTo>
                  <a:lnTo>
                    <a:pt x="13436" y="159887"/>
                  </a:lnTo>
                  <a:lnTo>
                    <a:pt x="42418" y="94329"/>
                  </a:lnTo>
                  <a:lnTo>
                    <a:pt x="69278" y="57533"/>
                  </a:lnTo>
                  <a:lnTo>
                    <a:pt x="117424" y="18285"/>
                  </a:lnTo>
                  <a:lnTo>
                    <a:pt x="171310" y="0"/>
                  </a:lnTo>
                  <a:close/>
                </a:path>
              </a:pathLst>
            </a:custGeom>
            <a:solidFill>
              <a:srgbClr val="FFB6C1">
                <a:alpha val="60000"/>
              </a:srgbClr>
            </a:solidFill>
            <a:ln w="38100" cap="rnd">
              <a:solidFill>
                <a:srgbClr val="FFFFF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573964" y="572600"/>
              <a:ext cx="900430" cy="20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alpha val="80000"/>
                    </a:srgbClr>
                  </a:solidFill>
                  <a:latin typeface="Arial"/>
                </a:defRPr>
              </a:defPPr>
            </a:lstStyle>
            <a:p>
              <a:pPr lvl="0" algn="ctr">
                <a:lnSpc>
                  <a:spcPct val="98291"/>
                </a:lnSpc>
                <a:spcBef>
                  <a:spcPct val="57500"/>
                </a:spcBef>
                <a:spcAft>
                  <a:spcPct val="0"/>
                </a:spcAft>
                <a:buNone/>
                <a:defRPr sz="1200" b="0" i="0" u="none" strike="noStrike">
                  <a:solidFill>
                    <a:srgbClr val="000080">
                      <a:alpha val="80000"/>
                    </a:srgbClr>
                  </a:solidFill>
                  <a:latin typeface="Arial"/>
                </a:defRPr>
              </a:pPr>
              <a:r>
                <a:rPr sz="1200" b="0" i="0" u="none" strike="noStrike">
                  <a:solidFill>
                    <a:srgbClr val="000080">
                      <a:alpha val="80000"/>
                    </a:srgbClr>
                  </a:solidFill>
                  <a:latin typeface="Arial"/>
                </a:rPr>
                <a:t>Waking up</a:t>
              </a:r>
            </a:p>
          </p:txBody>
        </p:sp>
        <p:grpSp>
          <p:nvGrpSpPr>
            <p:cNvPr id="8" name="Group 7"/>
            <p:cNvGrpSpPr/>
            <p:nvPr/>
          </p:nvGrpSpPr>
          <p:grpSpPr>
            <a:xfrm>
              <a:off x="288368" y="699121"/>
              <a:ext cx="875803" cy="875820"/>
              <a:chOff x="-635000" y="317500"/>
              <a:chExt cx="875803" cy="875820"/>
            </a:xfrm>
          </p:grpSpPr>
          <p:sp>
            <p:nvSpPr>
              <p:cNvPr id="9" name="New shape"/>
              <p:cNvSpPr/>
              <p:nvPr/>
            </p:nvSpPr>
            <p:spPr>
              <a:xfrm>
                <a:off x="-635000" y="317500"/>
                <a:ext cx="875803" cy="875820"/>
              </a:xfrm>
              <a:prstGeom prst="ellipse">
                <a:avLst/>
              </a:prstGeom>
              <a:solidFill>
                <a:srgbClr val="FFD401"/>
              </a:solidFill>
              <a:ln w="12700" cap="rnd">
                <a:solidFill>
                  <a:srgbClr val="F3D20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559487" y="602229"/>
                <a:ext cx="673948" cy="28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6838"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800" b="0" i="0" u="none" strike="noStrike">
                    <a:solidFill>
                      <a:srgbClr val="000000"/>
                    </a:solidFill>
                    <a:latin typeface="Arial"/>
                  </a:defRPr>
                </a:pPr>
                <a:r>
                  <a:rPr sz="1800" b="0" i="0" u="none" strike="noStrike">
                    <a:solidFill>
                      <a:srgbClr val="000000"/>
                    </a:solidFill>
                    <a:latin typeface="Arial"/>
                  </a:rPr>
                  <a:t>Shock</a:t>
                </a:r>
              </a:p>
            </p:txBody>
          </p:sp>
        </p:grpSp>
        <p:grpSp>
          <p:nvGrpSpPr>
            <p:cNvPr id="11" name="Group 10"/>
            <p:cNvGrpSpPr/>
            <p:nvPr/>
          </p:nvGrpSpPr>
          <p:grpSpPr>
            <a:xfrm>
              <a:off x="3357928" y="678913"/>
              <a:ext cx="912228" cy="1031119"/>
              <a:chOff x="-575555" y="258055"/>
              <a:chExt cx="912228" cy="1031119"/>
            </a:xfrm>
          </p:grpSpPr>
          <p:sp>
            <p:nvSpPr>
              <p:cNvPr id="12" name="New shape"/>
              <p:cNvSpPr/>
              <p:nvPr/>
            </p:nvSpPr>
            <p:spPr>
              <a:xfrm rot="5400000">
                <a:off x="-575555" y="258055"/>
                <a:ext cx="912228" cy="1031119"/>
              </a:xfrm>
              <a:custGeom>
                <a:avLst/>
                <a:gdLst/>
                <a:ahLst/>
                <a:cxnLst/>
                <a:rect l="l" t="t" r="r" b="b"/>
                <a:pathLst>
                  <a:path w="912228" h="1031119">
                    <a:moveTo>
                      <a:pt x="912228" y="429418"/>
                    </a:moveTo>
                    <a:lnTo>
                      <a:pt x="684174" y="429418"/>
                    </a:lnTo>
                    <a:lnTo>
                      <a:pt x="684174" y="1031119"/>
                    </a:lnTo>
                    <a:lnTo>
                      <a:pt x="228053" y="1031119"/>
                    </a:lnTo>
                    <a:lnTo>
                      <a:pt x="228053" y="429418"/>
                    </a:lnTo>
                    <a:lnTo>
                      <a:pt x="0" y="429418"/>
                    </a:lnTo>
                    <a:lnTo>
                      <a:pt x="456107" y="0"/>
                    </a:lnTo>
                    <a:close/>
                  </a:path>
                </a:pathLst>
              </a:custGeom>
              <a:solidFill>
                <a:srgbClr val="22A367"/>
              </a:solidFill>
              <a:ln w="12700" cap="rnd">
                <a:solidFill>
                  <a:srgbClr val="23A470"/>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New shape"/>
              <p:cNvSpPr/>
              <p:nvPr/>
            </p:nvSpPr>
            <p:spPr>
              <a:xfrm>
                <a:off x="-564680" y="613512"/>
                <a:ext cx="779907" cy="291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800" b="0" i="0" u="none" strike="noStrike">
                    <a:solidFill>
                      <a:srgbClr val="FFFFFF"/>
                    </a:solidFill>
                    <a:latin typeface="Arial"/>
                  </a:defRPr>
                </a:pPr>
                <a:r>
                  <a:rPr sz="800" b="0" i="0" u="none" strike="noStrike">
                    <a:solidFill>
                      <a:srgbClr val="FFFFFF"/>
                    </a:solidFill>
                    <a:latin typeface="Arial"/>
                  </a:rPr>
                  <a:t>Adjustment &amp; transformation</a:t>
                </a:r>
              </a:p>
            </p:txBody>
          </p:sp>
        </p:grpSp>
        <p:sp>
          <p:nvSpPr>
            <p:cNvPr id="14" name="New shape"/>
            <p:cNvSpPr/>
            <p:nvPr/>
          </p:nvSpPr>
          <p:spPr>
            <a:xfrm>
              <a:off x="4150982" y="442646"/>
              <a:ext cx="2146300" cy="21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300" b="0" i="0" u="none" strike="noStrike">
                  <a:solidFill>
                    <a:srgbClr val="000080"/>
                  </a:solidFill>
                  <a:latin typeface="Arial"/>
                </a:defRPr>
              </a:pPr>
              <a:r>
                <a:rPr sz="1300" b="0" i="0" u="none" strike="noStrike">
                  <a:solidFill>
                    <a:srgbClr val="000080"/>
                  </a:solidFill>
                  <a:latin typeface="Arial"/>
                </a:rPr>
                <a:t>Living with the climate crisis</a:t>
              </a:r>
            </a:p>
          </p:txBody>
        </p:sp>
        <p:grpSp>
          <p:nvGrpSpPr>
            <p:cNvPr id="15" name="Group 14"/>
            <p:cNvGrpSpPr/>
            <p:nvPr/>
          </p:nvGrpSpPr>
          <p:grpSpPr>
            <a:xfrm>
              <a:off x="1472472" y="719677"/>
              <a:ext cx="1507063" cy="1273632"/>
              <a:chOff x="-635000" y="317500"/>
              <a:chExt cx="1507063" cy="1273632"/>
            </a:xfrm>
          </p:grpSpPr>
          <p:sp>
            <p:nvSpPr>
              <p:cNvPr id="16" name="New shape"/>
              <p:cNvSpPr/>
              <p:nvPr/>
            </p:nvSpPr>
            <p:spPr>
              <a:xfrm>
                <a:off x="-325995" y="317500"/>
                <a:ext cx="860367" cy="821758"/>
              </a:xfrm>
              <a:prstGeom prst="ellipse">
                <a:avLst/>
              </a:prstGeom>
              <a:solidFill>
                <a:srgbClr val="03B200">
                  <a:alpha val="60000"/>
                </a:srgbClr>
              </a:solidFill>
              <a:ln w="38100" cap="rnd">
                <a:solidFill>
                  <a:srgbClr val="49C76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New shape"/>
              <p:cNvSpPr/>
              <p:nvPr/>
            </p:nvSpPr>
            <p:spPr>
              <a:xfrm>
                <a:off x="11696" y="769343"/>
                <a:ext cx="860367" cy="821789"/>
              </a:xfrm>
              <a:prstGeom prst="ellipse">
                <a:avLst/>
              </a:prstGeom>
              <a:solidFill>
                <a:srgbClr val="00BFFF">
                  <a:alpha val="60000"/>
                </a:srgbClr>
              </a:solidFill>
              <a:ln w="38100" cap="rnd">
                <a:solidFill>
                  <a:srgbClr val="48CEF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New shape"/>
              <p:cNvSpPr/>
              <p:nvPr/>
            </p:nvSpPr>
            <p:spPr>
              <a:xfrm>
                <a:off x="-635000" y="755670"/>
                <a:ext cx="860367" cy="821789"/>
              </a:xfrm>
              <a:prstGeom prst="ellipse">
                <a:avLst/>
              </a:prstGeom>
              <a:solidFill>
                <a:srgbClr val="6A5ACD">
                  <a:alpha val="60000"/>
                </a:srgbClr>
              </a:solidFill>
              <a:ln w="38100" cap="rnd">
                <a:solidFill>
                  <a:srgbClr val="8296E3">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New shape"/>
              <p:cNvSpPr/>
              <p:nvPr/>
            </p:nvSpPr>
            <p:spPr>
              <a:xfrm>
                <a:off x="-144610" y="483731"/>
                <a:ext cx="479298" cy="26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700" b="1" i="0" u="none" strike="noStrike">
                    <a:solidFill>
                      <a:srgbClr val="000080"/>
                    </a:solidFill>
                    <a:latin typeface="Arial"/>
                  </a:rPr>
                  <a:t>Climate action</a:t>
                </a:r>
              </a:p>
            </p:txBody>
          </p:sp>
          <p:sp>
            <p:nvSpPr>
              <p:cNvPr id="20" name="New shape"/>
              <p:cNvSpPr/>
              <p:nvPr/>
            </p:nvSpPr>
            <p:spPr>
              <a:xfrm>
                <a:off x="117201" y="1063333"/>
                <a:ext cx="722503"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700" b="1" i="0" u="none" strike="noStrike">
                    <a:solidFill>
                      <a:srgbClr val="000080"/>
                    </a:solidFill>
                    <a:latin typeface="Arial"/>
                  </a:rPr>
                  <a:t>Grieving</a:t>
                </a:r>
              </a:p>
              <a:p>
                <a:pPr lvl="0" algn="ctr">
                  <a:lnSpc>
                    <a:spcPct val="98291"/>
                  </a:lnSpc>
                  <a:spcBef>
                    <a:spcPct val="57500"/>
                  </a:spcBef>
                  <a:spcAft>
                    <a:spcPct val="0"/>
                  </a:spcAft>
                  <a:buNone/>
                  <a:defRPr sz="600" b="0" i="0" u="none" strike="noStrike">
                    <a:solidFill>
                      <a:srgbClr val="000080"/>
                    </a:solidFill>
                    <a:latin typeface="Arial"/>
                  </a:defRPr>
                </a:pPr>
                <a:r>
                  <a:rPr sz="600" b="0" i="0" u="none" strike="noStrike">
                    <a:solidFill>
                      <a:srgbClr val="000080"/>
                    </a:solidFill>
                    <a:latin typeface="Arial"/>
                  </a:rPr>
                  <a:t>(&amp; other emotions)</a:t>
                </a:r>
              </a:p>
            </p:txBody>
          </p:sp>
          <p:sp>
            <p:nvSpPr>
              <p:cNvPr id="21" name="New shape"/>
              <p:cNvSpPr/>
              <p:nvPr/>
            </p:nvSpPr>
            <p:spPr>
              <a:xfrm>
                <a:off x="-528341" y="1073189"/>
                <a:ext cx="588391"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700" b="1" i="0" u="none" strike="noStrike">
                    <a:solidFill>
                      <a:srgbClr val="000080"/>
                    </a:solidFill>
                    <a:latin typeface="Arial"/>
                  </a:rPr>
                  <a:t>Distancing</a:t>
                </a:r>
              </a:p>
              <a:p>
                <a:pPr lvl="0" algn="ctr">
                  <a:lnSpc>
                    <a:spcPct val="98291"/>
                  </a:lnSpc>
                  <a:spcBef>
                    <a:spcPct val="57500"/>
                  </a:spcBef>
                  <a:spcAft>
                    <a:spcPct val="0"/>
                  </a:spcAft>
                  <a:buNone/>
                  <a:defRPr sz="600" b="0" i="0" u="none" strike="noStrike">
                    <a:solidFill>
                      <a:srgbClr val="000080"/>
                    </a:solidFill>
                    <a:latin typeface="Arial"/>
                  </a:defRPr>
                </a:pPr>
                <a:r>
                  <a:rPr sz="600" b="0" i="0" u="none" strike="noStrike">
                    <a:solidFill>
                      <a:srgbClr val="000080"/>
                    </a:solidFill>
                    <a:latin typeface="Arial"/>
                  </a:rPr>
                  <a:t>(&amp; self-care)</a:t>
                </a:r>
              </a:p>
            </p:txBody>
          </p:sp>
        </p:grpSp>
        <p:grpSp>
          <p:nvGrpSpPr>
            <p:cNvPr id="22" name="Group 21"/>
            <p:cNvGrpSpPr/>
            <p:nvPr/>
          </p:nvGrpSpPr>
          <p:grpSpPr>
            <a:xfrm>
              <a:off x="4504920" y="699968"/>
              <a:ext cx="1446604" cy="1252703"/>
              <a:chOff x="-635000" y="317500"/>
              <a:chExt cx="1446604" cy="1252703"/>
            </a:xfrm>
          </p:grpSpPr>
          <p:sp>
            <p:nvSpPr>
              <p:cNvPr id="23" name="New shape"/>
              <p:cNvSpPr/>
              <p:nvPr/>
            </p:nvSpPr>
            <p:spPr>
              <a:xfrm>
                <a:off x="-345897" y="317500"/>
                <a:ext cx="825863" cy="788775"/>
              </a:xfrm>
              <a:prstGeom prst="ellipse">
                <a:avLst/>
              </a:prstGeom>
              <a:solidFill>
                <a:srgbClr val="03B200">
                  <a:alpha val="60000"/>
                </a:srgbClr>
              </a:solidFill>
              <a:ln w="38100" cap="rnd">
                <a:solidFill>
                  <a:srgbClr val="49C76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0" tIns="-10855" rIns="0" bIns="0" rtlCol="0" anchor="t">
                <a:noAutofit/>
              </a:bodyPr>
              <a:lstStyle>
                <a:defPPr>
                  <a:defRPr sz="2000" b="0" i="0" u="none" strike="noStrike">
                    <a:solidFill>
                      <a:srgbClr val="000000">
                        <a:alpha val="60000"/>
                      </a:srgbClr>
                    </a:solidFill>
                    <a:latin typeface="Arial"/>
                  </a:defRPr>
                </a:defPPr>
              </a:lstStyle>
              <a:p>
                <a:pPr lvl="0" algn="l">
                  <a:lnSpc>
                    <a:spcPct val="98291"/>
                  </a:lnSpc>
                  <a:spcBef>
                    <a:spcPct val="57500"/>
                  </a:spcBef>
                  <a:spcAft>
                    <a:spcPct val="0"/>
                  </a:spcAft>
                  <a:buNone/>
                  <a:defRPr sz="1000" b="0" i="0" u="none" strike="noStrike">
                    <a:solidFill>
                      <a:srgbClr val="000000">
                        <a:alpha val="60000"/>
                      </a:srgbClr>
                    </a:solidFill>
                    <a:latin typeface="Arial"/>
                  </a:defRPr>
                </a:pPr>
                <a:endParaRPr/>
              </a:p>
            </p:txBody>
          </p:sp>
          <p:sp>
            <p:nvSpPr>
              <p:cNvPr id="24" name="New shape"/>
              <p:cNvSpPr/>
              <p:nvPr/>
            </p:nvSpPr>
            <p:spPr>
              <a:xfrm>
                <a:off x="-14259" y="781398"/>
                <a:ext cx="825863" cy="788805"/>
              </a:xfrm>
              <a:prstGeom prst="ellipse">
                <a:avLst/>
              </a:prstGeom>
              <a:solidFill>
                <a:srgbClr val="00BFFF">
                  <a:alpha val="60000"/>
                </a:srgbClr>
              </a:solidFill>
              <a:ln w="38100" cap="rnd">
                <a:solidFill>
                  <a:srgbClr val="48CEF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New shape"/>
              <p:cNvSpPr/>
              <p:nvPr/>
            </p:nvSpPr>
            <p:spPr>
              <a:xfrm>
                <a:off x="-635000" y="768274"/>
                <a:ext cx="825863" cy="788805"/>
              </a:xfrm>
              <a:prstGeom prst="ellipse">
                <a:avLst/>
              </a:prstGeom>
              <a:solidFill>
                <a:srgbClr val="6A5ACD">
                  <a:alpha val="60000"/>
                </a:srgbClr>
              </a:solidFill>
              <a:ln w="38100" cap="rnd">
                <a:solidFill>
                  <a:srgbClr val="8296E3">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New shape"/>
              <p:cNvSpPr/>
              <p:nvPr/>
            </p:nvSpPr>
            <p:spPr>
              <a:xfrm>
                <a:off x="-156211" y="489927"/>
                <a:ext cx="461010" cy="27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800" b="0" i="0" u="none" strike="noStrike">
                    <a:solidFill>
                      <a:srgbClr val="000080"/>
                    </a:solidFill>
                    <a:latin typeface="Arial"/>
                  </a:defRPr>
                </a:pPr>
                <a:r>
                  <a:rPr sz="800" b="0" i="0" u="none" strike="noStrike">
                    <a:solidFill>
                      <a:srgbClr val="000080"/>
                    </a:solidFill>
                    <a:latin typeface="Arial"/>
                  </a:rPr>
                  <a:t>Climate action</a:t>
                </a:r>
              </a:p>
            </p:txBody>
          </p:sp>
          <p:sp>
            <p:nvSpPr>
              <p:cNvPr id="27" name="New shape"/>
              <p:cNvSpPr/>
              <p:nvPr/>
            </p:nvSpPr>
            <p:spPr>
              <a:xfrm>
                <a:off x="206235" y="975207"/>
                <a:ext cx="559181" cy="436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0" i="0" u="none" strike="noStrike">
                    <a:solidFill>
                      <a:srgbClr val="000080"/>
                    </a:solidFill>
                    <a:latin typeface="Arial"/>
                  </a:defRPr>
                </a:pPr>
                <a:r>
                  <a:rPr sz="700" b="0" i="0" u="none" strike="noStrike">
                    <a:solidFill>
                      <a:srgbClr val="000080"/>
                    </a:solidFill>
                    <a:latin typeface="Arial"/>
                  </a:rPr>
                  <a:t>More emotions</a:t>
                </a:r>
              </a:p>
              <a:p>
                <a:pPr lvl="0" algn="ctr">
                  <a:lnSpc>
                    <a:spcPct val="98291"/>
                  </a:lnSpc>
                  <a:spcBef>
                    <a:spcPct val="57500"/>
                  </a:spcBef>
                  <a:spcAft>
                    <a:spcPct val="0"/>
                  </a:spcAft>
                  <a:buNone/>
                  <a:defRPr sz="700" b="0" i="0" u="none" strike="noStrike">
                    <a:solidFill>
                      <a:srgbClr val="000080"/>
                    </a:solidFill>
                    <a:latin typeface="Arial"/>
                  </a:defRPr>
                </a:pPr>
                <a:r>
                  <a:rPr sz="700" b="0" i="0" u="none" strike="noStrike">
                    <a:solidFill>
                      <a:srgbClr val="000080"/>
                    </a:solidFill>
                    <a:latin typeface="Arial"/>
                  </a:rPr>
                  <a:t>(&amp; grieving)</a:t>
                </a:r>
              </a:p>
            </p:txBody>
          </p:sp>
          <p:sp>
            <p:nvSpPr>
              <p:cNvPr id="28" name="New shape"/>
              <p:cNvSpPr/>
              <p:nvPr/>
            </p:nvSpPr>
            <p:spPr>
              <a:xfrm>
                <a:off x="-613665" y="987081"/>
                <a:ext cx="658114" cy="31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4016"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800" b="0" i="0" u="none" strike="noStrike">
                    <a:solidFill>
                      <a:srgbClr val="000080"/>
                    </a:solidFill>
                    <a:latin typeface="Arial"/>
                  </a:defRPr>
                </a:pPr>
                <a:r>
                  <a:rPr sz="800" b="0" i="0" u="none" strike="noStrike">
                    <a:solidFill>
                      <a:srgbClr val="000080"/>
                    </a:solidFill>
                    <a:latin typeface="Arial"/>
                  </a:rPr>
                  <a:t>  Self-care</a:t>
                </a:r>
              </a:p>
              <a:p>
                <a:pPr lvl="0" algn="ctr">
                  <a:lnSpc>
                    <a:spcPct val="98291"/>
                  </a:lnSpc>
                  <a:spcBef>
                    <a:spcPct val="57500"/>
                  </a:spcBef>
                  <a:spcAft>
                    <a:spcPct val="0"/>
                  </a:spcAft>
                  <a:buNone/>
                  <a:defRPr sz="700" b="0" i="0" u="none" strike="noStrike">
                    <a:solidFill>
                      <a:srgbClr val="000080"/>
                    </a:solidFill>
                    <a:latin typeface="Arial"/>
                  </a:defRPr>
                </a:pPr>
                <a:r>
                  <a:rPr sz="700" b="0" i="0" u="none" strike="noStrike">
                    <a:solidFill>
                      <a:srgbClr val="000080"/>
                    </a:solidFill>
                    <a:latin typeface="Arial"/>
                  </a:rPr>
                  <a:t>(&amp; distancing)</a:t>
                </a:r>
              </a:p>
            </p:txBody>
          </p:sp>
        </p:grpSp>
        <p:sp>
          <p:nvSpPr>
            <p:cNvPr id="29" name="New shape"/>
            <p:cNvSpPr/>
            <p:nvPr/>
          </p:nvSpPr>
          <p:spPr>
            <a:xfrm>
              <a:off x="1462367" y="436569"/>
              <a:ext cx="1605156" cy="212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699" bIns="-12700" rtlCol="0" anchor="t">
              <a:noAutofit/>
            </a:bodyPr>
            <a:lstStyle>
              <a:defPPr>
                <a:defRPr sz="2000" b="0" i="0" u="none" strike="noStrike">
                  <a:solidFill>
                    <a:srgbClr val="000000">
                      <a:alpha val="80000"/>
                    </a:srgbClr>
                  </a:solidFill>
                  <a:latin typeface="Arial"/>
                </a:defRPr>
              </a:defPPr>
            </a:lstStyle>
            <a:p>
              <a:pPr lvl="0" algn="l">
                <a:lnSpc>
                  <a:spcPct val="98291"/>
                </a:lnSpc>
                <a:spcBef>
                  <a:spcPct val="57500"/>
                </a:spcBef>
                <a:spcAft>
                  <a:spcPct val="0"/>
                </a:spcAft>
                <a:buNone/>
                <a:defRPr sz="1300" b="0" i="0" u="none" strike="noStrike">
                  <a:solidFill>
                    <a:srgbClr val="000080">
                      <a:alpha val="80000"/>
                    </a:srgbClr>
                  </a:solidFill>
                  <a:latin typeface="Arial"/>
                </a:defRPr>
              </a:pPr>
              <a:r>
                <a:rPr sz="1300" b="0" i="0" u="none" strike="noStrike">
                  <a:solidFill>
                    <a:srgbClr val="000080">
                      <a:alpha val="80000"/>
                    </a:srgbClr>
                  </a:solidFill>
                  <a:latin typeface="Arial"/>
                </a:rPr>
                <a:t>Coping and changing</a:t>
              </a:r>
            </a:p>
          </p:txBody>
        </p:sp>
      </p:grpSp>
      <p:sp>
        <p:nvSpPr>
          <p:cNvPr id="30" name="New shape"/>
          <p:cNvSpPr/>
          <p:nvPr/>
        </p:nvSpPr>
        <p:spPr>
          <a:xfrm>
            <a:off x="981887" y="1208504"/>
            <a:ext cx="868819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5E7F"/>
                </a:solidFill>
                <a:latin typeface="Arial"/>
              </a:defRPr>
            </a:pPr>
            <a:r>
              <a:rPr sz="3600" b="0" i="0" u="none" strike="noStrike">
                <a:solidFill>
                  <a:srgbClr val="005E7F"/>
                </a:solidFill>
                <a:latin typeface="Arial"/>
              </a:rPr>
              <a:t>The process of climate grief and anxiety</a:t>
            </a:r>
          </a:p>
        </p:txBody>
      </p:sp>
      <p:grpSp>
        <p:nvGrpSpPr>
          <p:cNvPr id="31" name="Group 30"/>
          <p:cNvGrpSpPr/>
          <p:nvPr/>
        </p:nvGrpSpPr>
        <p:grpSpPr>
          <a:xfrm>
            <a:off x="236518" y="3724034"/>
            <a:ext cx="765076" cy="648221"/>
            <a:chOff x="-647700" y="304800"/>
            <a:chExt cx="765076" cy="648221"/>
          </a:xfrm>
        </p:grpSpPr>
        <p:sp>
          <p:nvSpPr>
            <p:cNvPr id="32" name="New shape"/>
            <p:cNvSpPr/>
            <p:nvPr/>
          </p:nvSpPr>
          <p:spPr>
            <a:xfrm>
              <a:off x="-647700" y="304800"/>
              <a:ext cx="765076"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Waking Up</a:t>
              </a:r>
            </a:p>
          </p:txBody>
        </p:sp>
        <p:sp>
          <p:nvSpPr>
            <p:cNvPr id="33" name="New shape"/>
            <p:cNvSpPr/>
            <p:nvPr/>
          </p:nvSpPr>
          <p:spPr>
            <a:xfrm>
              <a:off x="-633065" y="560502"/>
              <a:ext cx="688988" cy="39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994C5B"/>
                  </a:solidFill>
                  <a:latin typeface="Arial"/>
                </a:defRPr>
              </a:pPr>
              <a:r>
                <a:rPr sz="1000" b="0" i="0" u="none" strike="noStrike">
                  <a:solidFill>
                    <a:srgbClr val="994C5B"/>
                  </a:solidFill>
                  <a:latin typeface="Arial"/>
                </a:rPr>
                <a:t>Dissonance</a:t>
              </a:r>
            </a:p>
            <a:p>
              <a:pPr lvl="0" algn="l">
                <a:lnSpc>
                  <a:spcPct val="98291"/>
                </a:lnSpc>
                <a:spcBef>
                  <a:spcPct val="57500"/>
                </a:spcBef>
                <a:spcAft>
                  <a:spcPct val="0"/>
                </a:spcAft>
                <a:buNone/>
                <a:defRPr sz="1000" b="0" i="0" u="none" strike="noStrike">
                  <a:solidFill>
                    <a:srgbClr val="994C5B"/>
                  </a:solidFill>
                  <a:latin typeface="Arial"/>
                </a:defRPr>
              </a:pPr>
              <a:r>
                <a:rPr sz="1000" b="0" i="0" u="none" strike="noStrike">
                  <a:solidFill>
                    <a:srgbClr val="994C5B"/>
                  </a:solidFill>
                  <a:latin typeface="Arial"/>
                </a:rPr>
                <a:t>Realisation</a:t>
              </a:r>
            </a:p>
          </p:txBody>
        </p:sp>
      </p:grpSp>
      <p:grpSp>
        <p:nvGrpSpPr>
          <p:cNvPr id="34" name="Group 33"/>
          <p:cNvGrpSpPr/>
          <p:nvPr/>
        </p:nvGrpSpPr>
        <p:grpSpPr>
          <a:xfrm>
            <a:off x="3722091" y="3726866"/>
            <a:ext cx="1878965" cy="2763419"/>
            <a:chOff x="-647700" y="304800"/>
            <a:chExt cx="1878965" cy="2763419"/>
          </a:xfrm>
        </p:grpSpPr>
        <p:sp>
          <p:nvSpPr>
            <p:cNvPr id="35" name="New shape"/>
            <p:cNvSpPr/>
            <p:nvPr/>
          </p:nvSpPr>
          <p:spPr>
            <a:xfrm>
              <a:off x="-625234" y="304800"/>
              <a:ext cx="999480"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Climate Action</a:t>
              </a:r>
            </a:p>
          </p:txBody>
        </p:sp>
        <p:sp>
          <p:nvSpPr>
            <p:cNvPr id="36" name="New shape"/>
            <p:cNvSpPr/>
            <p:nvPr/>
          </p:nvSpPr>
          <p:spPr>
            <a:xfrm>
              <a:off x="-647700" y="558483"/>
              <a:ext cx="1878965" cy="250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Values and beliefs</a:t>
              </a:r>
            </a:p>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	</a:t>
              </a:r>
              <a:r>
                <a:rPr sz="900" b="0" i="0" u="none" strike="noStrike">
                  <a:solidFill>
                    <a:srgbClr val="027F00"/>
                  </a:solidFill>
                  <a:latin typeface="Arial"/>
                </a:rPr>
                <a:t>Reflection</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Conversation</a:t>
              </a:r>
            </a:p>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Structures &amp; systems</a:t>
              </a:r>
            </a:p>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	</a:t>
              </a:r>
              <a:r>
                <a:rPr sz="900" b="0" i="0" u="none" strike="noStrike">
                  <a:solidFill>
                    <a:srgbClr val="027F00"/>
                  </a:solidFill>
                  <a:latin typeface="Arial"/>
                </a:rPr>
                <a:t>Interest groups</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Lobbying &amp; campaigning</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Social movements</a:t>
              </a:r>
            </a:p>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Ways of doing things</a:t>
              </a:r>
            </a:p>
            <a:p>
              <a:pPr lvl="0" algn="l">
                <a:lnSpc>
                  <a:spcPct val="98291"/>
                </a:lnSpc>
                <a:spcBef>
                  <a:spcPct val="57500"/>
                </a:spcBef>
                <a:spcAft>
                  <a:spcPct val="0"/>
                </a:spcAft>
                <a:buNone/>
                <a:defRPr sz="1000" b="0" i="0" u="none" strike="noStrike">
                  <a:solidFill>
                    <a:srgbClr val="027F00"/>
                  </a:solidFill>
                  <a:latin typeface="Arial"/>
                </a:defRPr>
              </a:pPr>
              <a:r>
                <a:rPr sz="1000" b="0" i="0" u="none" strike="noStrike">
                  <a:solidFill>
                    <a:srgbClr val="027F00"/>
                  </a:solidFill>
                  <a:latin typeface="Arial"/>
                </a:rPr>
                <a:t>	</a:t>
              </a:r>
              <a:r>
                <a:rPr sz="900" b="0" i="0" u="none" strike="noStrike">
                  <a:solidFill>
                    <a:srgbClr val="027F00"/>
                  </a:solidFill>
                  <a:latin typeface="Arial"/>
                </a:rPr>
                <a:t>Behaviour change</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Social practices</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Technology</a:t>
              </a:r>
            </a:p>
            <a:p>
              <a:pPr lvl="0" algn="l">
                <a:lnSpc>
                  <a:spcPct val="98291"/>
                </a:lnSpc>
                <a:spcBef>
                  <a:spcPct val="57500"/>
                </a:spcBef>
                <a:spcAft>
                  <a:spcPct val="0"/>
                </a:spcAft>
                <a:buNone/>
                <a:defRPr sz="900" b="0" i="0" u="none" strike="noStrike">
                  <a:solidFill>
                    <a:srgbClr val="027F00"/>
                  </a:solidFill>
                  <a:latin typeface="Arial"/>
                </a:defRPr>
              </a:pPr>
              <a:r>
                <a:rPr sz="900" b="0" i="0" u="none" strike="noStrike">
                  <a:solidFill>
                    <a:srgbClr val="027F00"/>
                  </a:solidFill>
                  <a:latin typeface="Arial"/>
                </a:rPr>
                <a:t>	Organising</a:t>
              </a:r>
            </a:p>
          </p:txBody>
        </p:sp>
      </p:grpSp>
      <p:grpSp>
        <p:nvGrpSpPr>
          <p:cNvPr id="37" name="Group 36"/>
          <p:cNvGrpSpPr/>
          <p:nvPr/>
        </p:nvGrpSpPr>
        <p:grpSpPr>
          <a:xfrm>
            <a:off x="1208380" y="3715969"/>
            <a:ext cx="901145" cy="1816870"/>
            <a:chOff x="-647700" y="304800"/>
            <a:chExt cx="901145" cy="1816870"/>
          </a:xfrm>
        </p:grpSpPr>
        <p:sp>
          <p:nvSpPr>
            <p:cNvPr id="38" name="New shape"/>
            <p:cNvSpPr/>
            <p:nvPr/>
          </p:nvSpPr>
          <p:spPr>
            <a:xfrm>
              <a:off x="-647700" y="304800"/>
              <a:ext cx="802132"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Shock</a:t>
              </a:r>
            </a:p>
          </p:txBody>
        </p:sp>
        <p:sp>
          <p:nvSpPr>
            <p:cNvPr id="39" name="New shape"/>
            <p:cNvSpPr/>
            <p:nvPr/>
          </p:nvSpPr>
          <p:spPr>
            <a:xfrm>
              <a:off x="-626043" y="602971"/>
              <a:ext cx="879488" cy="151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1"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Isolation</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Absurdity</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Shock</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Disorientation</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Powerlessness</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Anxiety</a:t>
              </a:r>
            </a:p>
            <a:p>
              <a:pPr lvl="0" algn="l">
                <a:lnSpc>
                  <a:spcPct val="98291"/>
                </a:lnSpc>
                <a:spcBef>
                  <a:spcPct val="57500"/>
                </a:spcBef>
                <a:spcAft>
                  <a:spcPct val="0"/>
                </a:spcAft>
                <a:buNone/>
                <a:defRPr sz="1000" b="0" i="0" u="none" strike="noStrike">
                  <a:solidFill>
                    <a:srgbClr val="F0AC0D"/>
                  </a:solidFill>
                  <a:latin typeface="Arial"/>
                </a:defRPr>
              </a:pPr>
              <a:r>
                <a:rPr sz="1000" b="0" i="0" u="none" strike="noStrike">
                  <a:solidFill>
                    <a:srgbClr val="F0AC0D"/>
                  </a:solidFill>
                  <a:latin typeface="Arial"/>
                </a:rPr>
                <a:t>Depression</a:t>
              </a:r>
            </a:p>
          </p:txBody>
        </p:sp>
      </p:grpSp>
      <p:grpSp>
        <p:nvGrpSpPr>
          <p:cNvPr id="40" name="Group 39"/>
          <p:cNvGrpSpPr/>
          <p:nvPr/>
        </p:nvGrpSpPr>
        <p:grpSpPr>
          <a:xfrm>
            <a:off x="5562473" y="3684054"/>
            <a:ext cx="1335329" cy="2418477"/>
            <a:chOff x="-647700" y="304800"/>
            <a:chExt cx="1335329" cy="2418477"/>
          </a:xfrm>
        </p:grpSpPr>
        <p:sp>
          <p:nvSpPr>
            <p:cNvPr id="41" name="New shape"/>
            <p:cNvSpPr/>
            <p:nvPr/>
          </p:nvSpPr>
          <p:spPr>
            <a:xfrm>
              <a:off x="-647700" y="304800"/>
              <a:ext cx="736948"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1"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Distancing</a:t>
              </a:r>
            </a:p>
          </p:txBody>
        </p:sp>
        <p:sp>
          <p:nvSpPr>
            <p:cNvPr id="42" name="New shape"/>
            <p:cNvSpPr/>
            <p:nvPr/>
          </p:nvSpPr>
          <p:spPr>
            <a:xfrm>
              <a:off x="-621703" y="1662519"/>
              <a:ext cx="635224" cy="19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Self-care</a:t>
              </a:r>
            </a:p>
          </p:txBody>
        </p:sp>
        <p:sp>
          <p:nvSpPr>
            <p:cNvPr id="43" name="New shape"/>
            <p:cNvSpPr/>
            <p:nvPr/>
          </p:nvSpPr>
          <p:spPr>
            <a:xfrm>
              <a:off x="-637387" y="547713"/>
              <a:ext cx="625302" cy="106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1" bIns="-12701"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Avoidance</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Denial</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Distraction</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Soothing</a:t>
              </a:r>
            </a:p>
            <a:p>
              <a:pPr lvl="0" algn="l">
                <a:lnSpc>
                  <a:spcPct val="98291"/>
                </a:lnSpc>
                <a:spcBef>
                  <a:spcPct val="57500"/>
                </a:spcBef>
                <a:spcAft>
                  <a:spcPct val="0"/>
                </a:spcAft>
                <a:buNone/>
                <a:defRPr sz="1000" b="0" i="0" u="none" strike="noStrike">
                  <a:solidFill>
                    <a:srgbClr val="8000FF"/>
                  </a:solidFill>
                  <a:latin typeface="Arial"/>
                </a:defRPr>
              </a:pPr>
              <a:endParaRPr sz="1000" b="0" i="0" u="none" strike="noStrike">
                <a:solidFill>
                  <a:srgbClr val="8000FF"/>
                </a:solidFill>
                <a:latin typeface="Arial"/>
              </a:endParaRPr>
            </a:p>
          </p:txBody>
        </p:sp>
        <p:sp>
          <p:nvSpPr>
            <p:cNvPr id="44" name="New shape"/>
            <p:cNvSpPr/>
            <p:nvPr/>
          </p:nvSpPr>
          <p:spPr>
            <a:xfrm>
              <a:off x="-622249" y="1880286"/>
              <a:ext cx="1309878" cy="842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Rest</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Relaxation</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Space for other things</a:t>
              </a:r>
            </a:p>
            <a:p>
              <a:pPr lvl="0" algn="l">
                <a:lnSpc>
                  <a:spcPct val="98291"/>
                </a:lnSpc>
                <a:spcBef>
                  <a:spcPct val="57500"/>
                </a:spcBef>
                <a:spcAft>
                  <a:spcPct val="0"/>
                </a:spcAft>
                <a:buNone/>
                <a:defRPr sz="1000" b="0" i="0" u="none" strike="noStrike">
                  <a:solidFill>
                    <a:srgbClr val="8000FF"/>
                  </a:solidFill>
                  <a:latin typeface="Arial"/>
                </a:defRPr>
              </a:pPr>
              <a:r>
                <a:rPr sz="1000" b="0" i="0" u="none" strike="noStrike">
                  <a:solidFill>
                    <a:srgbClr val="8000FF"/>
                  </a:solidFill>
                  <a:latin typeface="Arial"/>
                </a:rPr>
                <a:t>Community care</a:t>
              </a:r>
            </a:p>
          </p:txBody>
        </p:sp>
      </p:grpSp>
      <p:grpSp>
        <p:nvGrpSpPr>
          <p:cNvPr id="45" name="Group 44"/>
          <p:cNvGrpSpPr/>
          <p:nvPr/>
        </p:nvGrpSpPr>
        <p:grpSpPr>
          <a:xfrm>
            <a:off x="2284120" y="3748875"/>
            <a:ext cx="1485976" cy="2300310"/>
            <a:chOff x="-647700" y="304800"/>
            <a:chExt cx="1485976" cy="2300310"/>
          </a:xfrm>
        </p:grpSpPr>
        <p:sp>
          <p:nvSpPr>
            <p:cNvPr id="46" name="New shape"/>
            <p:cNvSpPr/>
            <p:nvPr/>
          </p:nvSpPr>
          <p:spPr>
            <a:xfrm>
              <a:off x="-647700" y="304800"/>
              <a:ext cx="508348"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1"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Coping</a:t>
              </a:r>
            </a:p>
          </p:txBody>
        </p:sp>
        <p:sp>
          <p:nvSpPr>
            <p:cNvPr id="47" name="New shape"/>
            <p:cNvSpPr/>
            <p:nvPr/>
          </p:nvSpPr>
          <p:spPr>
            <a:xfrm>
              <a:off x="-604736" y="1541501"/>
              <a:ext cx="677862" cy="19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Changing</a:t>
              </a:r>
            </a:p>
          </p:txBody>
        </p:sp>
        <p:sp>
          <p:nvSpPr>
            <p:cNvPr id="48" name="New shape"/>
            <p:cNvSpPr/>
            <p:nvPr/>
          </p:nvSpPr>
          <p:spPr>
            <a:xfrm>
              <a:off x="-613842" y="1828229"/>
              <a:ext cx="1452118" cy="776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845" rIns="-12700" bIns="-12699"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0007F"/>
                  </a:solidFill>
                  <a:latin typeface="Arial"/>
                </a:defRPr>
              </a:pPr>
              <a:r>
                <a:rPr sz="1000" b="0" i="0" u="none" strike="noStrike">
                  <a:solidFill>
                    <a:srgbClr val="00007F"/>
                  </a:solidFill>
                  <a:latin typeface="Arial"/>
                </a:rPr>
                <a:t>Our values &amp; beliefs</a:t>
              </a:r>
            </a:p>
            <a:p>
              <a:pPr lvl="0" algn="l">
                <a:lnSpc>
                  <a:spcPct val="98291"/>
                </a:lnSpc>
                <a:spcBef>
                  <a:spcPct val="57500"/>
                </a:spcBef>
                <a:spcAft>
                  <a:spcPct val="0"/>
                </a:spcAft>
                <a:buNone/>
                <a:defRPr sz="1000" b="0" i="0" u="none" strike="noStrike">
                  <a:solidFill>
                    <a:srgbClr val="00007F"/>
                  </a:solidFill>
                  <a:latin typeface="Arial"/>
                </a:defRPr>
              </a:pPr>
              <a:r>
                <a:rPr sz="1000" b="0" i="0" u="none" strike="noStrike">
                  <a:solidFill>
                    <a:srgbClr val="00007F"/>
                  </a:solidFill>
                  <a:latin typeface="Arial"/>
                </a:rPr>
                <a:t>Skills and capabilities</a:t>
              </a:r>
            </a:p>
            <a:p>
              <a:pPr lvl="0" algn="l">
                <a:lnSpc>
                  <a:spcPct val="98291"/>
                </a:lnSpc>
                <a:spcBef>
                  <a:spcPct val="57500"/>
                </a:spcBef>
                <a:spcAft>
                  <a:spcPct val="0"/>
                </a:spcAft>
                <a:buNone/>
                <a:defRPr sz="1000" b="0" i="0" u="none" strike="noStrike">
                  <a:solidFill>
                    <a:srgbClr val="00007F"/>
                  </a:solidFill>
                  <a:latin typeface="Arial"/>
                </a:defRPr>
              </a:pPr>
              <a:r>
                <a:rPr sz="1000" b="0" i="0" u="none" strike="noStrike">
                  <a:solidFill>
                    <a:srgbClr val="00007F"/>
                  </a:solidFill>
                  <a:latin typeface="Arial"/>
                </a:rPr>
                <a:t>Finding meaning and purpose</a:t>
              </a:r>
            </a:p>
          </p:txBody>
        </p:sp>
        <p:sp>
          <p:nvSpPr>
            <p:cNvPr id="49" name="New shape"/>
            <p:cNvSpPr/>
            <p:nvPr/>
          </p:nvSpPr>
          <p:spPr>
            <a:xfrm>
              <a:off x="-635419" y="584149"/>
              <a:ext cx="1424686" cy="1002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00059"/>
                  </a:solidFill>
                  <a:latin typeface="Arial"/>
                </a:defRPr>
              </a:pPr>
              <a:r>
                <a:rPr sz="1000" b="0" i="0" u="none" strike="noStrike">
                  <a:solidFill>
                    <a:srgbClr val="000059"/>
                  </a:solidFill>
                  <a:latin typeface="Arial"/>
                </a:rPr>
                <a:t>Tolerating distressing feelings</a:t>
              </a:r>
            </a:p>
            <a:p>
              <a:pPr lvl="0" algn="l">
                <a:lnSpc>
                  <a:spcPct val="98291"/>
                </a:lnSpc>
                <a:spcBef>
                  <a:spcPct val="57500"/>
                </a:spcBef>
                <a:spcAft>
                  <a:spcPct val="0"/>
                </a:spcAft>
                <a:buNone/>
                <a:defRPr sz="1000" b="0" i="0" u="none" strike="noStrike">
                  <a:solidFill>
                    <a:srgbClr val="000059"/>
                  </a:solidFill>
                  <a:latin typeface="Arial"/>
                </a:defRPr>
              </a:pPr>
              <a:r>
                <a:rPr sz="1000" b="0" i="0" u="none" strike="noStrike">
                  <a:solidFill>
                    <a:srgbClr val="000059"/>
                  </a:solidFill>
                  <a:latin typeface="Arial"/>
                </a:rPr>
                <a:t>Self-compassion</a:t>
              </a:r>
            </a:p>
            <a:p>
              <a:pPr lvl="0" algn="l">
                <a:lnSpc>
                  <a:spcPct val="98291"/>
                </a:lnSpc>
                <a:spcBef>
                  <a:spcPct val="57500"/>
                </a:spcBef>
                <a:spcAft>
                  <a:spcPct val="0"/>
                </a:spcAft>
                <a:buNone/>
                <a:defRPr sz="1000" b="0" i="0" u="none" strike="noStrike">
                  <a:solidFill>
                    <a:srgbClr val="000059"/>
                  </a:solidFill>
                  <a:latin typeface="Arial"/>
                </a:defRPr>
              </a:pPr>
              <a:r>
                <a:rPr sz="1000" b="0" i="0" u="none" strike="noStrike">
                  <a:solidFill>
                    <a:srgbClr val="000059"/>
                  </a:solidFill>
                  <a:latin typeface="Arial"/>
                </a:rPr>
                <a:t>Emotional regulation</a:t>
              </a:r>
            </a:p>
            <a:p>
              <a:pPr lvl="0" algn="l">
                <a:lnSpc>
                  <a:spcPct val="98291"/>
                </a:lnSpc>
                <a:spcBef>
                  <a:spcPct val="57500"/>
                </a:spcBef>
                <a:spcAft>
                  <a:spcPct val="0"/>
                </a:spcAft>
                <a:buNone/>
                <a:defRPr sz="1000" b="0" i="0" u="none" strike="noStrike">
                  <a:solidFill>
                    <a:srgbClr val="000059"/>
                  </a:solidFill>
                  <a:latin typeface="Arial"/>
                </a:defRPr>
              </a:pPr>
              <a:endParaRPr sz="1000" b="0" i="0" u="none" strike="noStrike">
                <a:solidFill>
                  <a:srgbClr val="000059"/>
                </a:solidFill>
                <a:latin typeface="Arial"/>
              </a:endParaRPr>
            </a:p>
          </p:txBody>
        </p:sp>
      </p:grpSp>
      <p:grpSp>
        <p:nvGrpSpPr>
          <p:cNvPr id="50" name="Group 49"/>
          <p:cNvGrpSpPr/>
          <p:nvPr/>
        </p:nvGrpSpPr>
        <p:grpSpPr>
          <a:xfrm>
            <a:off x="7060896" y="3707600"/>
            <a:ext cx="2974822" cy="2618910"/>
            <a:chOff x="-647700" y="304800"/>
            <a:chExt cx="2974822" cy="2618910"/>
          </a:xfrm>
        </p:grpSpPr>
        <p:sp>
          <p:nvSpPr>
            <p:cNvPr id="51" name="New shape"/>
            <p:cNvSpPr/>
            <p:nvPr/>
          </p:nvSpPr>
          <p:spPr>
            <a:xfrm>
              <a:off x="-618681" y="304800"/>
              <a:ext cx="1069721"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Grieving</a:t>
              </a:r>
            </a:p>
          </p:txBody>
        </p:sp>
        <p:sp>
          <p:nvSpPr>
            <p:cNvPr id="52" name="New shape"/>
            <p:cNvSpPr/>
            <p:nvPr/>
          </p:nvSpPr>
          <p:spPr>
            <a:xfrm>
              <a:off x="-647700" y="1328954"/>
              <a:ext cx="1033338" cy="19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282828"/>
                  </a:solidFill>
                  <a:latin typeface="Arial"/>
                </a:defRPr>
              </a:pPr>
              <a:r>
                <a:rPr sz="1200" b="0" i="0" u="none" strike="noStrike">
                  <a:solidFill>
                    <a:srgbClr val="282828"/>
                  </a:solidFill>
                  <a:latin typeface="Arial"/>
                </a:rPr>
                <a:t>More emotions</a:t>
              </a:r>
            </a:p>
          </p:txBody>
        </p:sp>
        <p:sp>
          <p:nvSpPr>
            <p:cNvPr id="53" name="New shape"/>
            <p:cNvSpPr/>
            <p:nvPr/>
          </p:nvSpPr>
          <p:spPr>
            <a:xfrm>
              <a:off x="-605752" y="517360"/>
              <a:ext cx="1925320" cy="698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1"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Ecological grief and sorrow</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The four tasks of grieving:</a:t>
              </a:r>
            </a:p>
            <a:p>
              <a:pPr marL="172800" lvl="0" indent="-172800" algn="l">
                <a:lnSpc>
                  <a:spcPct val="98291"/>
                </a:lnSpc>
                <a:spcBef>
                  <a:spcPct val="0"/>
                </a:spcBef>
                <a:spcAft>
                  <a:spcPct val="0"/>
                </a:spcAft>
                <a:buChar char="•"/>
                <a:defRPr sz="900" b="0" i="0" u="none" strike="noStrike">
                  <a:solidFill>
                    <a:srgbClr val="0080FF"/>
                  </a:solidFill>
                  <a:latin typeface="Arial"/>
                </a:defRPr>
              </a:pPr>
              <a:r>
                <a:rPr sz="900" b="0" i="0" u="none" strike="noStrike">
                  <a:solidFill>
                    <a:srgbClr val="0080FF"/>
                  </a:solidFill>
                  <a:latin typeface="Arial"/>
                </a:rPr>
                <a:t>Acceptance</a:t>
              </a:r>
            </a:p>
            <a:p>
              <a:pPr marL="172800" lvl="0" indent="-172800" algn="l">
                <a:lnSpc>
                  <a:spcPct val="98291"/>
                </a:lnSpc>
                <a:spcBef>
                  <a:spcPct val="0"/>
                </a:spcBef>
                <a:spcAft>
                  <a:spcPct val="0"/>
                </a:spcAft>
                <a:buChar char="•"/>
                <a:defRPr sz="900" b="0" i="0" u="none" strike="noStrike">
                  <a:solidFill>
                    <a:srgbClr val="0080FF"/>
                  </a:solidFill>
                  <a:latin typeface="Arial"/>
                </a:defRPr>
              </a:pPr>
              <a:r>
                <a:rPr sz="900" b="0" i="0" u="none" strike="noStrike">
                  <a:solidFill>
                    <a:srgbClr val="0080FF"/>
                  </a:solidFill>
                  <a:latin typeface="Arial"/>
                </a:rPr>
                <a:t>Mourning</a:t>
              </a:r>
            </a:p>
          </p:txBody>
        </p:sp>
        <p:sp>
          <p:nvSpPr>
            <p:cNvPr id="54" name="New shape"/>
            <p:cNvSpPr/>
            <p:nvPr/>
          </p:nvSpPr>
          <p:spPr>
            <a:xfrm>
              <a:off x="660120" y="1630248"/>
              <a:ext cx="1667002" cy="129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Envy &amp; admiration</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Resentment</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Contentment &amp; satisfaction</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Belonging</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Insignificance</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Hope &amp; inspiration</a:t>
              </a:r>
            </a:p>
          </p:txBody>
        </p:sp>
        <p:sp>
          <p:nvSpPr>
            <p:cNvPr id="55" name="New shape"/>
            <p:cNvSpPr/>
            <p:nvPr/>
          </p:nvSpPr>
          <p:spPr>
            <a:xfrm>
              <a:off x="-638239" y="1625486"/>
              <a:ext cx="950305" cy="129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1"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Anger &amp; outrage</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Fear</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Guilt</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Hopelessness</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Happiness &amp; joy</a:t>
              </a:r>
            </a:p>
            <a:p>
              <a:pPr lvl="0" algn="l">
                <a:lnSpc>
                  <a:spcPct val="98291"/>
                </a:lnSpc>
                <a:spcBef>
                  <a:spcPct val="57500"/>
                </a:spcBef>
                <a:spcAft>
                  <a:spcPct val="0"/>
                </a:spcAft>
                <a:buNone/>
                <a:defRPr sz="1000" b="0" i="0" u="none" strike="noStrike">
                  <a:solidFill>
                    <a:srgbClr val="0080FF"/>
                  </a:solidFill>
                  <a:latin typeface="Arial"/>
                </a:defRPr>
              </a:pPr>
              <a:r>
                <a:rPr sz="1000" b="0" i="0" u="none" strike="noStrike">
                  <a:solidFill>
                    <a:srgbClr val="0080FF"/>
                  </a:solidFill>
                  <a:latin typeface="Arial"/>
                </a:rPr>
                <a:t>Care &amp; love</a:t>
              </a:r>
            </a:p>
          </p:txBody>
        </p:sp>
        <p:sp>
          <p:nvSpPr>
            <p:cNvPr id="56" name="New shape"/>
            <p:cNvSpPr/>
            <p:nvPr/>
          </p:nvSpPr>
          <p:spPr>
            <a:xfrm>
              <a:off x="418884" y="907974"/>
              <a:ext cx="1654302" cy="29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931" rIns="-12700" bIns="-12699" rtlCol="0" anchor="t">
              <a:noAutofit/>
            </a:bodyPr>
            <a:lstStyle>
              <a:defPPr>
                <a:defRPr sz="2000" b="0" i="0" u="none" strike="noStrike">
                  <a:solidFill>
                    <a:srgbClr val="000000"/>
                  </a:solidFill>
                  <a:latin typeface="Arial"/>
                </a:defRPr>
              </a:defPPr>
            </a:lstStyle>
            <a:p>
              <a:pPr marL="172800" lvl="0" indent="-172800" algn="l">
                <a:lnSpc>
                  <a:spcPct val="98291"/>
                </a:lnSpc>
                <a:spcBef>
                  <a:spcPct val="0"/>
                </a:spcBef>
                <a:spcAft>
                  <a:spcPct val="0"/>
                </a:spcAft>
                <a:buChar char="•"/>
                <a:defRPr sz="900" b="0" i="0" u="none" strike="noStrike">
                  <a:solidFill>
                    <a:srgbClr val="0080FF"/>
                  </a:solidFill>
                  <a:latin typeface="Arial"/>
                </a:defRPr>
              </a:pPr>
              <a:r>
                <a:rPr sz="900" b="0" i="0" u="none" strike="noStrike">
                  <a:solidFill>
                    <a:srgbClr val="0080FF"/>
                  </a:solidFill>
                  <a:latin typeface="Arial"/>
                </a:rPr>
                <a:t>Adjusting to the new reality</a:t>
              </a:r>
            </a:p>
            <a:p>
              <a:pPr marL="172800" lvl="0" indent="-172800" algn="l">
                <a:lnSpc>
                  <a:spcPct val="98291"/>
                </a:lnSpc>
                <a:spcBef>
                  <a:spcPct val="0"/>
                </a:spcBef>
                <a:spcAft>
                  <a:spcPct val="0"/>
                </a:spcAft>
                <a:buChar char="•"/>
                <a:defRPr sz="900" b="0" i="0" u="none" strike="noStrike">
                  <a:solidFill>
                    <a:srgbClr val="0080FF"/>
                  </a:solidFill>
                  <a:latin typeface="Arial"/>
                </a:defRPr>
              </a:pPr>
              <a:r>
                <a:rPr sz="900" b="0" i="0" u="none" strike="noStrike">
                  <a:solidFill>
                    <a:srgbClr val="0080FF"/>
                  </a:solidFill>
                  <a:latin typeface="Arial"/>
                </a:rPr>
                <a:t>Finding a path to action</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739938" y="1161302"/>
            <a:ext cx="7511315" cy="857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24284"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a:solidFill>
                  <a:srgbClr val="00008B"/>
                </a:solidFill>
                <a:latin typeface="Arial"/>
              </a:rPr>
              <a:t>Three Spheres of Transformation</a:t>
            </a:r>
          </a:p>
          <a:p>
            <a:pPr lvl="0" algn="r">
              <a:lnSpc>
                <a:spcPct val="98291"/>
              </a:lnSpc>
              <a:spcBef>
                <a:spcPct val="57500"/>
              </a:spcBef>
              <a:spcAft>
                <a:spcPct val="0"/>
              </a:spcAft>
              <a:buNone/>
              <a:defRPr sz="1400" b="0" i="0" u="none" strike="noStrike">
                <a:solidFill>
                  <a:srgbClr val="00008B"/>
                </a:solidFill>
                <a:latin typeface="Arial"/>
              </a:defRPr>
            </a:pPr>
            <a:r>
              <a:rPr sz="1400" b="0" i="0" u="none" strike="noStrike">
                <a:solidFill>
                  <a:srgbClr val="00008B"/>
                </a:solidFill>
                <a:latin typeface="Arial"/>
              </a:rPr>
              <a:t>by Karen O'Brien</a:t>
            </a:r>
          </a:p>
        </p:txBody>
      </p:sp>
      <p:sp>
        <p:nvSpPr>
          <p:cNvPr id="3" name="New shape"/>
          <p:cNvSpPr/>
          <p:nvPr/>
        </p:nvSpPr>
        <p:spPr>
          <a:xfrm>
            <a:off x="804504" y="2662961"/>
            <a:ext cx="1885076" cy="3092704"/>
          </a:xfrm>
          <a:custGeom>
            <a:avLst/>
            <a:gdLst/>
            <a:ahLst/>
            <a:cxnLst/>
            <a:rect l="l" t="t" r="r" b="b"/>
            <a:pathLst>
              <a:path w="1885076" h="3092704">
                <a:moveTo>
                  <a:pt x="0" y="0"/>
                </a:moveTo>
                <a:lnTo>
                  <a:pt x="1885076" y="0"/>
                </a:lnTo>
                <a:lnTo>
                  <a:pt x="1885076" y="3092704"/>
                </a:lnTo>
                <a:lnTo>
                  <a:pt x="0" y="3092704"/>
                </a:lnTo>
                <a:close/>
              </a:path>
            </a:pathLst>
          </a:custGeom>
          <a:solidFill>
            <a:srgbClr val="FFFFFF"/>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3915847" y="1780858"/>
            <a:ext cx="4775004" cy="4360156"/>
          </a:xfrm>
          <a:prstGeom prst="ellipse">
            <a:avLst/>
          </a:prstGeom>
          <a:solidFill>
            <a:srgbClr val="00BFFF">
              <a:alpha val="20000"/>
            </a:srgbClr>
          </a:solidFill>
          <a:ln w="38100" cap="rnd">
            <a:solidFill>
              <a:srgbClr val="000000">
                <a:alpha val="2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4808444" y="2650231"/>
            <a:ext cx="3005545" cy="2641493"/>
          </a:xfrm>
          <a:prstGeom prst="ellipse">
            <a:avLst/>
          </a:prstGeom>
          <a:solidFill>
            <a:srgbClr val="00BFFF">
              <a:alpha val="60000"/>
            </a:srgbClr>
          </a:solidFill>
          <a:ln w="38100" cap="rnd">
            <a:solidFill>
              <a:srgbClr val="000000">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New shape"/>
          <p:cNvSpPr/>
          <p:nvPr/>
        </p:nvSpPr>
        <p:spPr>
          <a:xfrm>
            <a:off x="5628966" y="3422903"/>
            <a:ext cx="1320744" cy="1134486"/>
          </a:xfrm>
          <a:prstGeom prst="ellipse">
            <a:avLst/>
          </a:prstGeom>
          <a:solidFill>
            <a:srgbClr val="00BFFF"/>
          </a:solidFill>
          <a:ln w="38100" cap="rnd">
            <a:solidFill>
              <a:srgbClr val="000000"/>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5729478" y="5377358"/>
            <a:ext cx="1414859" cy="612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4668" rIns="-12998"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600" b="0" i="1" u="none" strike="noStrike">
                <a:solidFill>
                  <a:srgbClr val="000000"/>
                </a:solidFill>
                <a:latin typeface="Arial"/>
              </a:defRPr>
            </a:pPr>
            <a:r>
              <a:rPr sz="1600" b="0" i="1" u="none" strike="noStrike">
                <a:solidFill>
                  <a:srgbClr val="000000"/>
                </a:solidFill>
                <a:latin typeface="Arial"/>
              </a:rPr>
              <a:t>Values, beliefs</a:t>
            </a:r>
          </a:p>
          <a:p>
            <a:pPr lvl="0" algn="l">
              <a:lnSpc>
                <a:spcPct val="98291"/>
              </a:lnSpc>
              <a:spcBef>
                <a:spcPct val="57500"/>
              </a:spcBef>
              <a:spcAft>
                <a:spcPct val="0"/>
              </a:spcAft>
              <a:buNone/>
              <a:defRPr sz="1600" b="0" i="1" u="none" strike="noStrike">
                <a:solidFill>
                  <a:srgbClr val="000000"/>
                </a:solidFill>
                <a:latin typeface="Arial"/>
              </a:defRPr>
            </a:pPr>
            <a:r>
              <a:rPr sz="1600" b="0" i="1" u="none" strike="noStrike">
                <a:solidFill>
                  <a:srgbClr val="000000"/>
                </a:solidFill>
                <a:latin typeface="Arial"/>
              </a:rPr>
              <a:t>and worldviews</a:t>
            </a:r>
          </a:p>
        </p:txBody>
      </p:sp>
      <p:sp>
        <p:nvSpPr>
          <p:cNvPr id="8" name="New shape"/>
          <p:cNvSpPr/>
          <p:nvPr/>
        </p:nvSpPr>
        <p:spPr>
          <a:xfrm>
            <a:off x="5865444" y="1919252"/>
            <a:ext cx="830436" cy="66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1" i="0" u="none" strike="noStrike">
                <a:solidFill>
                  <a:srgbClr val="000000"/>
                </a:solidFill>
                <a:latin typeface="Arial"/>
              </a:defRPr>
            </a:pPr>
            <a:r>
              <a:rPr sz="2000" b="1" i="0" u="none" strike="noStrike">
                <a:solidFill>
                  <a:srgbClr val="000000"/>
                </a:solidFill>
                <a:latin typeface="Arial"/>
              </a:rPr>
              <a:t>Selves</a:t>
            </a:r>
          </a:p>
          <a:p>
            <a:pPr lvl="0" algn="l">
              <a:lnSpc>
                <a:spcPct val="98291"/>
              </a:lnSpc>
              <a:spcBef>
                <a:spcPct val="57500"/>
              </a:spcBef>
              <a:spcAft>
                <a:spcPct val="0"/>
              </a:spcAft>
              <a:buNone/>
              <a:defRPr sz="1600" b="0" i="0" u="none" strike="noStrike">
                <a:solidFill>
                  <a:srgbClr val="000000"/>
                </a:solidFill>
                <a:latin typeface="Arial"/>
              </a:defRPr>
            </a:pPr>
            <a:endParaRPr sz="2000" b="1" i="0" u="none" strike="noStrike">
              <a:solidFill>
                <a:srgbClr val="000000"/>
              </a:solidFill>
              <a:latin typeface="Arial"/>
            </a:endParaRPr>
          </a:p>
        </p:txBody>
      </p:sp>
      <p:sp>
        <p:nvSpPr>
          <p:cNvPr id="9" name="New shape"/>
          <p:cNvSpPr/>
          <p:nvPr/>
        </p:nvSpPr>
        <p:spPr>
          <a:xfrm>
            <a:off x="5927509" y="4584560"/>
            <a:ext cx="1675003" cy="532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668"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600" b="0" i="1" u="none" strike="noStrike">
                <a:solidFill>
                  <a:srgbClr val="000000"/>
                </a:solidFill>
                <a:latin typeface="Arial"/>
              </a:defRPr>
            </a:pPr>
            <a:r>
              <a:rPr sz="1600" b="0" i="1" u="none" strike="noStrike">
                <a:solidFill>
                  <a:srgbClr val="000000"/>
                </a:solidFill>
                <a:latin typeface="Arial"/>
              </a:rPr>
              <a:t>Systems &amp; structures</a:t>
            </a:r>
          </a:p>
        </p:txBody>
      </p:sp>
      <p:sp>
        <p:nvSpPr>
          <p:cNvPr id="10" name="New shape"/>
          <p:cNvSpPr/>
          <p:nvPr/>
        </p:nvSpPr>
        <p:spPr>
          <a:xfrm>
            <a:off x="5921401" y="2711717"/>
            <a:ext cx="830089" cy="66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1" i="0" u="none" strike="noStrike">
                <a:solidFill>
                  <a:srgbClr val="000000"/>
                </a:solidFill>
                <a:latin typeface="Arial"/>
              </a:defRPr>
            </a:pPr>
            <a:r>
              <a:rPr sz="2000" b="1" i="0" u="none" strike="noStrike">
                <a:solidFill>
                  <a:srgbClr val="000000"/>
                </a:solidFill>
                <a:latin typeface="Arial"/>
              </a:rPr>
              <a:t>Social</a:t>
            </a:r>
            <a:r>
              <a:rPr sz="1600" b="0" i="0" u="none" strike="noStrike">
                <a:solidFill>
                  <a:srgbClr val="000000"/>
                </a:solidFill>
                <a:latin typeface="Arial"/>
              </a:rPr>
              <a:t> </a:t>
            </a:r>
          </a:p>
          <a:p>
            <a:pPr lvl="0" algn="l">
              <a:lnSpc>
                <a:spcPct val="98291"/>
              </a:lnSpc>
              <a:spcBef>
                <a:spcPct val="57500"/>
              </a:spcBef>
              <a:spcAft>
                <a:spcPct val="0"/>
              </a:spcAft>
              <a:buNone/>
              <a:defRPr sz="1600" b="0" i="0" u="none" strike="noStrike">
                <a:solidFill>
                  <a:srgbClr val="000000"/>
                </a:solidFill>
                <a:latin typeface="Arial"/>
              </a:defRPr>
            </a:pPr>
            <a:endParaRPr sz="1600" b="0" i="0" u="none" strike="noStrike">
              <a:solidFill>
                <a:srgbClr val="000000"/>
              </a:solidFill>
              <a:latin typeface="Arial"/>
            </a:endParaRPr>
          </a:p>
        </p:txBody>
      </p:sp>
      <p:sp>
        <p:nvSpPr>
          <p:cNvPr id="11" name="New shape"/>
          <p:cNvSpPr/>
          <p:nvPr/>
        </p:nvSpPr>
        <p:spPr>
          <a:xfrm>
            <a:off x="5761342" y="3837737"/>
            <a:ext cx="1084436" cy="30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1" i="0" u="none" strike="noStrike">
                <a:solidFill>
                  <a:srgbClr val="000000"/>
                </a:solidFill>
                <a:latin typeface="Arial"/>
              </a:defRPr>
            </a:pPr>
            <a:r>
              <a:rPr sz="2000" b="1" i="0" u="none" strike="noStrike">
                <a:solidFill>
                  <a:srgbClr val="000000"/>
                </a:solidFill>
                <a:latin typeface="Arial"/>
              </a:rPr>
              <a:t>Practical</a:t>
            </a:r>
          </a:p>
        </p:txBody>
      </p:sp>
      <p:sp>
        <p:nvSpPr>
          <p:cNvPr id="12" name="New shape"/>
          <p:cNvSpPr/>
          <p:nvPr/>
        </p:nvSpPr>
        <p:spPr>
          <a:xfrm>
            <a:off x="863771" y="2755938"/>
            <a:ext cx="2629662" cy="2210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335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400" b="0" i="0" u="none" strike="noStrike">
                <a:solidFill>
                  <a:srgbClr val="000000"/>
                </a:solidFill>
                <a:latin typeface="Arial"/>
              </a:defRPr>
            </a:pPr>
            <a:r>
              <a:rPr sz="2400" b="0" i="0" u="none" strike="noStrike">
                <a:solidFill>
                  <a:srgbClr val="000000"/>
                </a:solidFill>
                <a:latin typeface="Arial"/>
              </a:rPr>
              <a:t>1. Values beliefs and worldviews</a:t>
            </a:r>
          </a:p>
          <a:p>
            <a:pPr lvl="0" algn="l">
              <a:lnSpc>
                <a:spcPct val="98291"/>
              </a:lnSpc>
              <a:spcBef>
                <a:spcPct val="57500"/>
              </a:spcBef>
              <a:spcAft>
                <a:spcPct val="0"/>
              </a:spcAft>
              <a:buNone/>
              <a:defRPr sz="2400" b="0" i="0" u="none" strike="noStrike">
                <a:solidFill>
                  <a:srgbClr val="000000"/>
                </a:solidFill>
                <a:latin typeface="Arial"/>
              </a:defRPr>
            </a:pPr>
            <a:r>
              <a:rPr sz="2400" b="0" i="0" u="none" strike="noStrike">
                <a:solidFill>
                  <a:srgbClr val="000000"/>
                </a:solidFill>
                <a:latin typeface="Arial"/>
              </a:rPr>
              <a:t>2. Systems and social structures</a:t>
            </a:r>
          </a:p>
          <a:p>
            <a:pPr lvl="0" algn="l">
              <a:lnSpc>
                <a:spcPct val="98291"/>
              </a:lnSpc>
              <a:spcBef>
                <a:spcPct val="57500"/>
              </a:spcBef>
              <a:spcAft>
                <a:spcPct val="0"/>
              </a:spcAft>
              <a:buNone/>
              <a:defRPr sz="2400" b="0" i="0" u="none" strike="noStrike">
                <a:solidFill>
                  <a:srgbClr val="000000"/>
                </a:solidFill>
                <a:latin typeface="Arial"/>
              </a:defRPr>
            </a:pPr>
            <a:r>
              <a:rPr sz="2400" b="0" i="0" u="none" strike="noStrike">
                <a:solidFill>
                  <a:srgbClr val="000000"/>
                </a:solidFill>
                <a:latin typeface="Arial"/>
              </a:rPr>
              <a:t>3. Practical</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555467" y="1490286"/>
            <a:ext cx="2549988" cy="532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529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500" b="0" i="0" u="none" strike="noStrike">
                <a:solidFill>
                  <a:srgbClr val="0096CC"/>
                </a:solidFill>
                <a:latin typeface="Arial"/>
              </a:defRPr>
            </a:pPr>
            <a:r>
              <a:rPr sz="3500" b="0" i="0" u="none" strike="noStrike">
                <a:solidFill>
                  <a:srgbClr val="0096CC"/>
                </a:solidFill>
                <a:latin typeface="Arial"/>
              </a:rPr>
              <a:t>Our purpose</a:t>
            </a:r>
          </a:p>
        </p:txBody>
      </p:sp>
      <p:sp>
        <p:nvSpPr>
          <p:cNvPr id="3" name="New shape"/>
          <p:cNvSpPr/>
          <p:nvPr/>
        </p:nvSpPr>
        <p:spPr>
          <a:xfrm>
            <a:off x="1751139" y="2486521"/>
            <a:ext cx="6660312" cy="224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668" rIns="-12738"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600" b="0" i="0" u="none" strike="noStrike">
                <a:solidFill>
                  <a:srgbClr val="000000"/>
                </a:solidFill>
                <a:latin typeface="Arial"/>
              </a:defRPr>
            </a:pPr>
            <a:r>
              <a:rPr sz="1600" b="0" i="0" u="none" strike="noStrike">
                <a:solidFill>
                  <a:srgbClr val="000000"/>
                </a:solidFill>
                <a:latin typeface="Arial"/>
              </a:rPr>
              <a:t>We believe that taking steps to engage with climate change is better than trying to avoid thinking about it. But figuring out how to respond to the climate crisis is hard.</a:t>
            </a:r>
          </a:p>
          <a:p>
            <a:pPr lvl="0" algn="l">
              <a:lnSpc>
                <a:spcPct val="98291"/>
              </a:lnSpc>
              <a:spcBef>
                <a:spcPct val="57500"/>
              </a:spcBef>
              <a:spcAft>
                <a:spcPct val="0"/>
              </a:spcAft>
              <a:buNone/>
              <a:defRPr sz="1600" b="0" i="0" u="none" strike="noStrike">
                <a:solidFill>
                  <a:srgbClr val="000000"/>
                </a:solidFill>
                <a:latin typeface="Arial"/>
              </a:defRPr>
            </a:pPr>
            <a:endParaRPr sz="1600" b="0" i="0" u="none" strike="noStrike">
              <a:solidFill>
                <a:srgbClr val="000000"/>
              </a:solidFill>
              <a:latin typeface="Arial"/>
            </a:endParaRPr>
          </a:p>
          <a:p>
            <a:pPr lvl="0" algn="l">
              <a:lnSpc>
                <a:spcPct val="98291"/>
              </a:lnSpc>
              <a:spcBef>
                <a:spcPct val="57500"/>
              </a:spcBef>
              <a:spcAft>
                <a:spcPct val="0"/>
              </a:spcAft>
              <a:buNone/>
              <a:defRPr sz="1600" b="0" i="0" u="none" strike="noStrike">
                <a:solidFill>
                  <a:srgbClr val="000000"/>
                </a:solidFill>
                <a:latin typeface="Arial"/>
              </a:defRPr>
            </a:pPr>
            <a:r>
              <a:rPr sz="1600" b="0" i="0" u="none" strike="noStrike">
                <a:solidFill>
                  <a:srgbClr val="000000"/>
                </a:solidFill>
                <a:latin typeface="Arial"/>
              </a:rPr>
              <a:t>Our meetings provide a space for us to work on this problem together. We can be honest about our questions, uncertainties, and difficulties. We can help each other process what’s happening and explore what we can do for ourselves and the planet.</a:t>
            </a:r>
          </a:p>
        </p:txBody>
      </p:sp>
      <p:sp>
        <p:nvSpPr>
          <p:cNvPr id="4" name="New shape"/>
          <p:cNvSpPr/>
          <p:nvPr/>
        </p:nvSpPr>
        <p:spPr>
          <a:xfrm>
            <a:off x="1396832" y="5271524"/>
            <a:ext cx="7572301" cy="6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0" i="0" u="none" strike="noStrike">
                <a:solidFill>
                  <a:srgbClr val="68838B"/>
                </a:solidFill>
                <a:latin typeface="Arial"/>
              </a:defRPr>
            </a:pPr>
            <a:r>
              <a:rPr sz="2000" b="0" i="0" u="none" strike="noStrike">
                <a:solidFill>
                  <a:srgbClr val="68838B"/>
                </a:solidFill>
                <a:latin typeface="Arial"/>
              </a:rPr>
              <a:t>"The end of the world as we know it, after all, is not something anyone should have to face on their own" Naomi Klein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73226" y="1497190"/>
            <a:ext cx="8690611" cy="3013088"/>
          </a:xfrm>
          <a:custGeom>
            <a:avLst/>
            <a:gdLst/>
            <a:ahLst/>
            <a:cxnLst/>
            <a:rect l="l" t="t" r="r" b="b"/>
            <a:pathLst>
              <a:path w="8690611" h="3013087">
                <a:moveTo>
                  <a:pt x="0" y="0"/>
                </a:moveTo>
                <a:lnTo>
                  <a:pt x="8690611" y="0"/>
                </a:lnTo>
                <a:lnTo>
                  <a:pt x="8690611" y="3013088"/>
                </a:lnTo>
                <a:lnTo>
                  <a:pt x="0" y="3013088"/>
                </a:lnTo>
                <a:close/>
              </a:path>
            </a:pathLst>
          </a:custGeom>
          <a:solidFill>
            <a:srgbClr val="FFFFE0"/>
          </a:solidFill>
          <a:ln w="38100" cap="rnd">
            <a:solidFill>
              <a:srgbClr val="FFFFE0"/>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781182" y="1893011"/>
            <a:ext cx="8463153" cy="2513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0095"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100" b="0" i="0" u="none" strike="noStrike">
                <a:solidFill>
                  <a:srgbClr val="00005E"/>
                </a:solidFill>
                <a:latin typeface="Arial"/>
              </a:defRPr>
            </a:pPr>
            <a:r>
              <a:rPr sz="2100" b="0" i="0" u="none" strike="noStrike">
                <a:solidFill>
                  <a:srgbClr val="00005E"/>
                </a:solidFill>
                <a:latin typeface="Arial"/>
              </a:rPr>
              <a:t>Our group agreement:</a:t>
            </a:r>
          </a:p>
          <a:p>
            <a:pPr lvl="0" algn="l">
              <a:lnSpc>
                <a:spcPct val="98291"/>
              </a:lnSpc>
              <a:spcBef>
                <a:spcPct val="0"/>
              </a:spcBef>
              <a:spcAft>
                <a:spcPct val="0"/>
              </a:spcAft>
              <a:buAutoNum type="arabicPeriod"/>
              <a:defRPr sz="2100" b="0" i="0" u="none" strike="noStrike">
                <a:solidFill>
                  <a:srgbClr val="00005E"/>
                </a:solidFill>
                <a:latin typeface="Arial"/>
              </a:defRPr>
            </a:pPr>
            <a:r>
              <a:rPr sz="2100" b="0" i="0" u="none" strike="noStrike">
                <a:solidFill>
                  <a:srgbClr val="00005E"/>
                </a:solidFill>
                <a:latin typeface="Arial"/>
              </a:rPr>
              <a:t>We'll listen and give each other our full attention.</a:t>
            </a:r>
          </a:p>
          <a:p>
            <a:pPr lvl="0" algn="l">
              <a:lnSpc>
                <a:spcPct val="98291"/>
              </a:lnSpc>
              <a:spcBef>
                <a:spcPct val="0"/>
              </a:spcBef>
              <a:spcAft>
                <a:spcPct val="0"/>
              </a:spcAft>
              <a:buAutoNum type="arabicPeriod"/>
              <a:defRPr sz="2100" b="0" i="0" u="none" strike="noStrike">
                <a:solidFill>
                  <a:srgbClr val="00005E"/>
                </a:solidFill>
                <a:latin typeface="Arial"/>
              </a:defRPr>
            </a:pPr>
            <a:r>
              <a:rPr sz="2100" b="0" i="0" u="none" strike="noStrike">
                <a:solidFill>
                  <a:srgbClr val="00005E"/>
                </a:solidFill>
                <a:latin typeface="Arial"/>
              </a:rPr>
              <a:t>We avoid giving advice (unless we're asked to).</a:t>
            </a:r>
          </a:p>
          <a:p>
            <a:pPr lvl="0" algn="l">
              <a:lnSpc>
                <a:spcPct val="98291"/>
              </a:lnSpc>
              <a:spcBef>
                <a:spcPct val="0"/>
              </a:spcBef>
              <a:spcAft>
                <a:spcPct val="0"/>
              </a:spcAft>
              <a:buAutoNum type="arabicPeriod"/>
              <a:defRPr sz="2100" b="0" i="0" u="none" strike="noStrike">
                <a:solidFill>
                  <a:srgbClr val="00005E"/>
                </a:solidFill>
                <a:latin typeface="Arial"/>
              </a:defRPr>
            </a:pPr>
            <a:r>
              <a:rPr sz="2100" b="0" i="0" u="none" strike="noStrike">
                <a:solidFill>
                  <a:srgbClr val="00005E"/>
                </a:solidFill>
                <a:latin typeface="Arial"/>
              </a:rPr>
              <a:t>What we say stays in this room.</a:t>
            </a:r>
          </a:p>
          <a:p>
            <a:pPr lvl="0" algn="l">
              <a:lnSpc>
                <a:spcPct val="98291"/>
              </a:lnSpc>
              <a:spcBef>
                <a:spcPct val="0"/>
              </a:spcBef>
              <a:spcAft>
                <a:spcPct val="0"/>
              </a:spcAft>
              <a:buAutoNum type="arabicPeriod"/>
              <a:defRPr sz="2100" b="0" i="0" u="none" strike="noStrike">
                <a:solidFill>
                  <a:srgbClr val="00005E"/>
                </a:solidFill>
                <a:latin typeface="Arial"/>
              </a:defRPr>
            </a:pPr>
            <a:r>
              <a:rPr sz="2100" b="0" i="0" u="none" strike="noStrike">
                <a:solidFill>
                  <a:srgbClr val="00005E"/>
                </a:solidFill>
                <a:latin typeface="Arial"/>
              </a:rPr>
              <a:t>We arrive in time to participate in the whole conversation.</a:t>
            </a:r>
          </a:p>
          <a:p>
            <a:pPr lvl="0" algn="l">
              <a:lnSpc>
                <a:spcPct val="98291"/>
              </a:lnSpc>
              <a:spcBef>
                <a:spcPct val="0"/>
              </a:spcBef>
              <a:spcAft>
                <a:spcPct val="0"/>
              </a:spcAft>
              <a:buAutoNum type="arabicPeriod"/>
              <a:defRPr sz="2100" b="0" i="0" u="none" strike="noStrike">
                <a:solidFill>
                  <a:srgbClr val="00005E"/>
                </a:solidFill>
                <a:latin typeface="Arial"/>
              </a:defRPr>
            </a:pPr>
            <a:r>
              <a:rPr sz="2100" b="0" i="0" u="none" strike="noStrike">
                <a:solidFill>
                  <a:srgbClr val="00005E"/>
                </a:solidFill>
                <a:latin typeface="Arial"/>
              </a:rPr>
              <a:t>We stick to the topic.</a:t>
            </a:r>
          </a:p>
          <a:p>
            <a:pPr lvl="0" algn="l">
              <a:lnSpc>
                <a:spcPct val="98291"/>
              </a:lnSpc>
              <a:spcBef>
                <a:spcPct val="57500"/>
              </a:spcBef>
              <a:spcAft>
                <a:spcPct val="0"/>
              </a:spcAft>
              <a:buNone/>
              <a:defRPr sz="2100" b="0" i="0" u="none" strike="noStrike">
                <a:solidFill>
                  <a:srgbClr val="00005E"/>
                </a:solidFill>
                <a:latin typeface="Arial"/>
              </a:defRPr>
            </a:pPr>
            <a:endParaRPr sz="2100" b="0" i="0" u="none" strike="noStrike">
              <a:solidFill>
                <a:srgbClr val="00005E"/>
              </a:solidFill>
              <a:latin typeface="Arial"/>
            </a:endParaRPr>
          </a:p>
        </p:txBody>
      </p:sp>
      <p:sp>
        <p:nvSpPr>
          <p:cNvPr id="4" name="New shape"/>
          <p:cNvSpPr/>
          <p:nvPr/>
        </p:nvSpPr>
        <p:spPr>
          <a:xfrm>
            <a:off x="459453" y="377186"/>
            <a:ext cx="9226043"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2F76B6"/>
                </a:solidFill>
                <a:latin typeface="Arial"/>
              </a:defRPr>
            </a:pPr>
            <a:r>
              <a:rPr sz="3600" b="0" i="0" u="none" strike="noStrike">
                <a:solidFill>
                  <a:srgbClr val="2F76B6"/>
                </a:solidFill>
                <a:latin typeface="Arial"/>
              </a:rPr>
              <a:t>Group agreement</a:t>
            </a:r>
          </a:p>
        </p:txBody>
      </p:sp>
      <p:sp>
        <p:nvSpPr>
          <p:cNvPr id="5" name="New shape"/>
          <p:cNvSpPr/>
          <p:nvPr/>
        </p:nvSpPr>
        <p:spPr>
          <a:xfrm>
            <a:off x="1100401" y="5943448"/>
            <a:ext cx="7554087" cy="86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7693"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2800" b="0" i="0" u="none" strike="noStrike">
                <a:solidFill>
                  <a:srgbClr val="3077B6"/>
                </a:solidFill>
                <a:latin typeface="Arial"/>
              </a:defRPr>
            </a:pPr>
            <a:r>
              <a:rPr sz="2800" b="0" i="0" u="none" strike="noStrike">
                <a:solidFill>
                  <a:srgbClr val="3077B6"/>
                </a:solidFill>
                <a:latin typeface="Arial"/>
              </a:rPr>
              <a:t>Can you agree to this? Is there anything else you need?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006933" y="3890353"/>
            <a:ext cx="2719263"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171C0"/>
                </a:solidFill>
                <a:latin typeface="Arial"/>
              </a:defRPr>
            </a:pPr>
            <a:r>
              <a:rPr sz="3600" b="0" i="0" u="none" strike="noStrike">
                <a:solidFill>
                  <a:srgbClr val="0171C0"/>
                </a:solidFill>
                <a:latin typeface="Arial"/>
              </a:rPr>
              <a:t>Conversation</a:t>
            </a:r>
          </a:p>
        </p:txBody>
      </p:sp>
      <p:sp>
        <p:nvSpPr>
          <p:cNvPr id="3" name="New shape"/>
          <p:cNvSpPr/>
          <p:nvPr/>
        </p:nvSpPr>
        <p:spPr>
          <a:xfrm>
            <a:off x="1145226" y="4771873"/>
            <a:ext cx="8318246" cy="30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0" i="0" u="none" strike="noStrike">
                <a:solidFill>
                  <a:srgbClr val="000000"/>
                </a:solidFill>
                <a:latin typeface="Arial"/>
              </a:defRPr>
            </a:pPr>
            <a:r>
              <a:rPr sz="2000" b="0" i="0" u="none" strike="noStrike">
                <a:solidFill>
                  <a:srgbClr val="000000"/>
                </a:solidFill>
                <a:latin typeface="Arial"/>
              </a:rPr>
              <a:t>How can we make it more acceptable to talk about climate grief?</a:t>
            </a:r>
          </a:p>
        </p:txBody>
      </p:sp>
      <p:sp>
        <p:nvSpPr>
          <p:cNvPr id="4" name="New shape"/>
          <p:cNvSpPr/>
          <p:nvPr/>
        </p:nvSpPr>
        <p:spPr>
          <a:xfrm>
            <a:off x="10524084" y="2521293"/>
            <a:ext cx="765163" cy="1270000"/>
          </a:xfrm>
          <a:custGeom>
            <a:avLst/>
            <a:gdLst/>
            <a:ahLst/>
            <a:cxnLst/>
            <a:rect l="l" t="t" r="r" b="b"/>
            <a:pathLst>
              <a:path w="765162" h="1270000">
                <a:moveTo>
                  <a:pt x="0" y="0"/>
                </a:moveTo>
                <a:lnTo>
                  <a:pt x="765162" y="0"/>
                </a:lnTo>
                <a:lnTo>
                  <a:pt x="765162" y="1270000"/>
                </a:lnTo>
                <a:lnTo>
                  <a:pt x="0" y="1270000"/>
                </a:lnTo>
                <a:close/>
              </a:path>
            </a:pathLst>
          </a:custGeom>
          <a:noFill/>
          <a:ln w="12700" cap="rnd">
            <a:solidFill>
              <a:srgbClr val="666666"/>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494367" y="1714002"/>
            <a:ext cx="246543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96CC"/>
                </a:solidFill>
                <a:latin typeface="Arial"/>
              </a:defRPr>
            </a:pPr>
            <a:r>
              <a:rPr sz="3600" b="0" i="0" u="none" strike="noStrike">
                <a:solidFill>
                  <a:srgbClr val="0096CC"/>
                </a:solidFill>
                <a:latin typeface="Arial"/>
              </a:rPr>
              <a:t>Background</a:t>
            </a:r>
          </a:p>
        </p:txBody>
      </p:sp>
      <p:sp>
        <p:nvSpPr>
          <p:cNvPr id="3" name="New shape"/>
          <p:cNvSpPr/>
          <p:nvPr/>
        </p:nvSpPr>
        <p:spPr>
          <a:xfrm>
            <a:off x="1321295" y="2836482"/>
            <a:ext cx="7484963" cy="1396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9009" rIns="-77815" bIns="-12700" rtlCol="0" anchor="t">
            <a:noAutofit/>
          </a:bodyPr>
          <a:lstStyle>
            <a:defPPr>
              <a:defRPr sz="2000" b="0" i="0" u="none" strike="noStrike">
                <a:solidFill>
                  <a:srgbClr val="000000"/>
                </a:solidFill>
                <a:latin typeface="Arial"/>
              </a:defRPr>
            </a:defPPr>
          </a:lstStyle>
          <a:p>
            <a:pPr marL="342000" lvl="0" indent="-342000" algn="l">
              <a:lnSpc>
                <a:spcPct val="98291"/>
              </a:lnSpc>
              <a:spcBef>
                <a:spcPct val="57500"/>
              </a:spcBef>
              <a:spcAft>
                <a:spcPct val="0"/>
              </a:spcAft>
              <a:buChar char="•"/>
              <a:defRPr sz="2000" b="0" i="0" u="none" strike="noStrike">
                <a:solidFill>
                  <a:srgbClr val="000000"/>
                </a:solidFill>
                <a:latin typeface="Arial"/>
              </a:defRPr>
            </a:pPr>
            <a:r>
              <a:rPr sz="2000" b="0" i="0" u="none" strike="noStrike">
                <a:solidFill>
                  <a:srgbClr val="000000"/>
                </a:solidFill>
                <a:latin typeface="Arial"/>
              </a:rPr>
              <a:t>At our last conversation we talked about how it is difficult to talk to other people about our grief.</a:t>
            </a:r>
          </a:p>
          <a:p>
            <a:pPr marL="342000" lvl="0" indent="-342000" algn="l">
              <a:lnSpc>
                <a:spcPct val="98291"/>
              </a:lnSpc>
              <a:spcBef>
                <a:spcPct val="57500"/>
              </a:spcBef>
              <a:spcAft>
                <a:spcPct val="0"/>
              </a:spcAft>
              <a:buChar char="•"/>
              <a:defRPr sz="2000" b="0" i="0" u="none" strike="noStrike">
                <a:solidFill>
                  <a:srgbClr val="000000"/>
                </a:solidFill>
                <a:latin typeface="Arial"/>
              </a:defRPr>
            </a:pPr>
            <a:r>
              <a:rPr sz="2000" b="0" i="0" u="none" strike="noStrike">
                <a:solidFill>
                  <a:srgbClr val="000000"/>
                </a:solidFill>
                <a:latin typeface="Arial"/>
              </a:rPr>
              <a:t>Some people found grief and sadness made it harder to want to have conversations.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10360" y="1339334"/>
            <a:ext cx="7408037" cy="1243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5522"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600" b="0" i="0" u="none" strike="noStrike">
                <a:solidFill>
                  <a:srgbClr val="0096CC"/>
                </a:solidFill>
                <a:latin typeface="Arial"/>
              </a:defRPr>
            </a:pPr>
            <a:r>
              <a:rPr sz="2600" b="0" i="0" u="none" strike="noStrike">
                <a:solidFill>
                  <a:srgbClr val="0096CC"/>
                </a:solidFill>
                <a:latin typeface="Arial"/>
              </a:rPr>
              <a:t>Why is it difficult to talk about loss, sadness and grief around the environment and climate change?</a:t>
            </a:r>
          </a:p>
        </p:txBody>
      </p:sp>
      <p:sp>
        <p:nvSpPr>
          <p:cNvPr id="3" name="New shape"/>
          <p:cNvSpPr/>
          <p:nvPr/>
        </p:nvSpPr>
        <p:spPr>
          <a:xfrm>
            <a:off x="567619" y="2737917"/>
            <a:ext cx="9108948" cy="3648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9009" rIns="-12700" bIns="-12700" rtlCol="0" anchor="t">
            <a:noAutofit/>
          </a:bodyPr>
          <a:lstStyle>
            <a:defPPr>
              <a:defRPr sz="2000" b="0" i="0" u="none" strike="noStrike">
                <a:solidFill>
                  <a:srgbClr val="000000"/>
                </a:solidFill>
                <a:latin typeface="Arial"/>
              </a:defRPr>
            </a:defPPr>
          </a:lstStyle>
          <a:p>
            <a:pPr marL="342000" lvl="0" indent="-342000" algn="l">
              <a:lnSpc>
                <a:spcPct val="98291"/>
              </a:lnSpc>
              <a:spcBef>
                <a:spcPct val="57500"/>
              </a:spcBef>
              <a:spcAft>
                <a:spcPct val="0"/>
              </a:spcAft>
              <a:buChar char="•"/>
              <a:defRPr sz="2000" b="0" i="0" u="none" strike="noStrike">
                <a:solidFill>
                  <a:srgbClr val="282828"/>
                </a:solidFill>
                <a:latin typeface="Arial"/>
              </a:defRPr>
            </a:pPr>
            <a:r>
              <a:rPr sz="2000" b="0" i="0" u="none" strike="noStrike">
                <a:solidFill>
                  <a:srgbClr val="282828"/>
                </a:solidFill>
                <a:latin typeface="Arial"/>
              </a:rPr>
              <a:t>It's a taboo subject. There's a socially constructed silence.</a:t>
            </a:r>
          </a:p>
          <a:p>
            <a:pPr marL="342000" lvl="0" indent="-342000" algn="l">
              <a:lnSpc>
                <a:spcPct val="98291"/>
              </a:lnSpc>
              <a:spcBef>
                <a:spcPct val="57500"/>
              </a:spcBef>
              <a:spcAft>
                <a:spcPct val="0"/>
              </a:spcAft>
              <a:buChar char="•"/>
              <a:defRPr sz="2000" b="0" i="0" u="none" strike="noStrike">
                <a:solidFill>
                  <a:srgbClr val="282828"/>
                </a:solidFill>
                <a:latin typeface="Arial"/>
              </a:defRPr>
            </a:pPr>
            <a:r>
              <a:rPr sz="2000" b="0" i="0" u="none" strike="noStrike">
                <a:solidFill>
                  <a:srgbClr val="282828"/>
                </a:solidFill>
                <a:latin typeface="Arial"/>
              </a:rPr>
              <a:t>People don't want to face it or don't know how. </a:t>
            </a:r>
          </a:p>
          <a:p>
            <a:pPr marL="342000" lvl="0" indent="-342000" algn="l">
              <a:lnSpc>
                <a:spcPct val="98291"/>
              </a:lnSpc>
              <a:spcBef>
                <a:spcPct val="57500"/>
              </a:spcBef>
              <a:spcAft>
                <a:spcPct val="0"/>
              </a:spcAft>
              <a:buChar char="•"/>
              <a:defRPr sz="2000" b="0" i="0" u="none" strike="noStrike">
                <a:solidFill>
                  <a:srgbClr val="282828"/>
                </a:solidFill>
                <a:latin typeface="Arial"/>
              </a:defRPr>
            </a:pPr>
            <a:r>
              <a:rPr sz="2000" b="0" i="0" u="none" strike="noStrike">
                <a:solidFill>
                  <a:srgbClr val="282828"/>
                </a:solidFill>
                <a:latin typeface="Arial"/>
              </a:rPr>
              <a:t>We don't have a script or model for these conversations. We don't have ceremonies or rites to help us.</a:t>
            </a:r>
          </a:p>
          <a:p>
            <a:pPr marL="342000" lvl="0" indent="-342000" algn="l">
              <a:lnSpc>
                <a:spcPct val="98291"/>
              </a:lnSpc>
              <a:spcBef>
                <a:spcPct val="57500"/>
              </a:spcBef>
              <a:spcAft>
                <a:spcPct val="0"/>
              </a:spcAft>
              <a:buChar char="•"/>
              <a:defRPr sz="2000" b="0" i="0" u="none" strike="noStrike">
                <a:solidFill>
                  <a:srgbClr val="282828"/>
                </a:solidFill>
                <a:latin typeface="Arial"/>
              </a:defRPr>
            </a:pPr>
            <a:r>
              <a:rPr sz="2000" b="0" i="0" u="none" strike="noStrike">
                <a:solidFill>
                  <a:srgbClr val="282828"/>
                </a:solidFill>
                <a:latin typeface="Arial"/>
              </a:rPr>
              <a:t>In our society we're not good at talking about grief or loss generally.</a:t>
            </a:r>
          </a:p>
          <a:p>
            <a:pPr marL="342000" lvl="0" indent="-342000" algn="l">
              <a:lnSpc>
                <a:spcPct val="98291"/>
              </a:lnSpc>
              <a:spcBef>
                <a:spcPct val="57500"/>
              </a:spcBef>
              <a:spcAft>
                <a:spcPct val="0"/>
              </a:spcAft>
              <a:buChar char="•"/>
              <a:defRPr sz="2000" b="0" i="0" u="none" strike="noStrike">
                <a:solidFill>
                  <a:srgbClr val="282828"/>
                </a:solidFill>
                <a:latin typeface="Arial"/>
              </a:defRPr>
            </a:pPr>
            <a:r>
              <a:rPr sz="2000" b="0" i="0" u="none" strike="noStrike">
                <a:solidFill>
                  <a:srgbClr val="282828"/>
                </a:solidFill>
                <a:latin typeface="Arial"/>
              </a:rPr>
              <a:t>Climate grief can be ambiguous, intangible and disenfranchised. It makes it harder for people to react sensitively.</a:t>
            </a:r>
          </a:p>
          <a:p>
            <a:pPr marL="342000" lvl="0" indent="-342000" algn="l">
              <a:lnSpc>
                <a:spcPct val="98291"/>
              </a:lnSpc>
              <a:spcBef>
                <a:spcPct val="57500"/>
              </a:spcBef>
              <a:spcAft>
                <a:spcPct val="0"/>
              </a:spcAft>
              <a:buChar char="•"/>
              <a:defRPr sz="2000" b="0" i="0" u="none" strike="noStrike">
                <a:solidFill>
                  <a:srgbClr val="282828"/>
                </a:solidFill>
                <a:latin typeface="Arial"/>
              </a:defRPr>
            </a:pPr>
            <a:endParaRPr sz="2000" b="0" i="0" u="none" strike="noStrike">
              <a:solidFill>
                <a:srgbClr val="282828"/>
              </a:solidFill>
              <a:latin typeface="Arial"/>
            </a:endParaRPr>
          </a:p>
          <a:p>
            <a:pPr marL="342000" lvl="0" indent="-342000" algn="l">
              <a:lnSpc>
                <a:spcPct val="98291"/>
              </a:lnSpc>
              <a:spcBef>
                <a:spcPct val="57500"/>
              </a:spcBef>
              <a:spcAft>
                <a:spcPct val="0"/>
              </a:spcAft>
              <a:buChar char="•"/>
              <a:defRPr sz="2000" b="0" i="0" u="none" strike="noStrike">
                <a:solidFill>
                  <a:srgbClr val="282828"/>
                </a:solidFill>
                <a:latin typeface="Arial"/>
              </a:defRPr>
            </a:pPr>
            <a:endParaRPr sz="2000" b="0" i="0" u="none" strike="noStrike">
              <a:solidFill>
                <a:srgbClr val="282828"/>
              </a:solidFill>
              <a:latin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93223" y="3456864"/>
            <a:ext cx="2378329" cy="368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760"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100" b="0" i="0" u="none" strike="noStrike">
                <a:solidFill>
                  <a:srgbClr val="009300"/>
                </a:solidFill>
                <a:latin typeface="Arial"/>
              </a:defRPr>
            </a:pPr>
            <a:r>
              <a:rPr sz="1100" b="0" i="0" u="none" strike="noStrike">
                <a:solidFill>
                  <a:srgbClr val="009300"/>
                </a:solidFill>
                <a:latin typeface="Arial"/>
              </a:rPr>
              <a:t>What makes it difficult to to talk about climate grief and loss?</a:t>
            </a:r>
          </a:p>
        </p:txBody>
      </p:sp>
      <p:sp>
        <p:nvSpPr>
          <p:cNvPr id="3" name="New shape"/>
          <p:cNvSpPr/>
          <p:nvPr/>
        </p:nvSpPr>
        <p:spPr>
          <a:xfrm>
            <a:off x="6006710" y="3950405"/>
            <a:ext cx="768326" cy="374646"/>
          </a:xfrm>
          <a:prstGeom prst="line">
            <a:avLst/>
          </a:prstGeom>
          <a:solidFill>
            <a:srgbClr val="7B7BC0"/>
          </a:solidFill>
          <a:ln w="12700" cap="rnd">
            <a:solidFill>
              <a:srgbClr val="7B7BC0"/>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4" name="New shape"/>
          <p:cNvSpPr/>
          <p:nvPr/>
        </p:nvSpPr>
        <p:spPr>
          <a:xfrm flipH="1">
            <a:off x="2833202" y="3902449"/>
            <a:ext cx="863574" cy="317490"/>
          </a:xfrm>
          <a:prstGeom prst="line">
            <a:avLst/>
          </a:prstGeom>
          <a:solidFill>
            <a:srgbClr val="7B7BC0"/>
          </a:solidFill>
          <a:ln w="12700" cap="rnd">
            <a:solidFill>
              <a:srgbClr val="7B7BC0"/>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5" name="New shape"/>
          <p:cNvSpPr/>
          <p:nvPr/>
        </p:nvSpPr>
        <p:spPr>
          <a:xfrm flipV="1">
            <a:off x="4865422" y="2488093"/>
            <a:ext cx="6350" cy="755627"/>
          </a:xfrm>
          <a:prstGeom prst="line">
            <a:avLst/>
          </a:prstGeom>
          <a:solidFill>
            <a:srgbClr val="7B7BC0"/>
          </a:solidFill>
          <a:ln w="12700" cap="rnd">
            <a:solidFill>
              <a:srgbClr val="7B7BC0"/>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6" name="New shape"/>
          <p:cNvSpPr/>
          <p:nvPr/>
        </p:nvSpPr>
        <p:spPr>
          <a:xfrm>
            <a:off x="2112226" y="4232123"/>
            <a:ext cx="940308" cy="295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800" b="0" i="0" u="none" strike="noStrike">
                <a:solidFill>
                  <a:srgbClr val="7B7BC0"/>
                </a:solidFill>
                <a:latin typeface="Arial"/>
              </a:defRPr>
            </a:pPr>
            <a:r>
              <a:rPr sz="800" b="0" i="0" u="none" strike="noStrike">
                <a:solidFill>
                  <a:srgbClr val="7B7BC0"/>
                </a:solidFill>
                <a:latin typeface="Arial"/>
              </a:rPr>
              <a:t>Beliefs and values</a:t>
            </a:r>
          </a:p>
        </p:txBody>
      </p:sp>
      <p:sp>
        <p:nvSpPr>
          <p:cNvPr id="7" name="New shape"/>
          <p:cNvSpPr/>
          <p:nvPr/>
        </p:nvSpPr>
        <p:spPr>
          <a:xfrm>
            <a:off x="6840334" y="4333215"/>
            <a:ext cx="465336" cy="15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93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900" b="0" i="0" u="none" strike="noStrike">
                <a:solidFill>
                  <a:srgbClr val="7B7BC0"/>
                </a:solidFill>
                <a:latin typeface="Arial"/>
              </a:defRPr>
            </a:pPr>
            <a:r>
              <a:rPr sz="900" b="0" i="0" u="none" strike="noStrike">
                <a:solidFill>
                  <a:srgbClr val="7B7BC0"/>
                </a:solidFill>
                <a:latin typeface="Arial"/>
              </a:rPr>
              <a:t>Practical</a:t>
            </a:r>
          </a:p>
        </p:txBody>
      </p:sp>
      <p:sp>
        <p:nvSpPr>
          <p:cNvPr id="8" name="New shape"/>
          <p:cNvSpPr/>
          <p:nvPr/>
        </p:nvSpPr>
        <p:spPr>
          <a:xfrm>
            <a:off x="4520870" y="2067506"/>
            <a:ext cx="862584" cy="29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293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900" b="0" i="0" u="none" strike="noStrike">
                <a:solidFill>
                  <a:srgbClr val="7B7BC0"/>
                </a:solidFill>
                <a:latin typeface="Arial"/>
              </a:defRPr>
            </a:pPr>
            <a:r>
              <a:rPr sz="900" b="0" i="0" u="none" strike="noStrike">
                <a:solidFill>
                  <a:srgbClr val="7B7BC0"/>
                </a:solidFill>
                <a:latin typeface="Arial"/>
              </a:rPr>
              <a:t>Social systems &amp; structures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20392" y="3110827"/>
            <a:ext cx="5468112" cy="545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753"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700" b="0" i="0" u="none" strike="noStrike">
                <a:solidFill>
                  <a:srgbClr val="00008B"/>
                </a:solidFill>
                <a:latin typeface="Arial"/>
              </a:defRPr>
            </a:pPr>
            <a:r>
              <a:rPr sz="1700" b="0" i="0" u="none" strike="noStrike">
                <a:solidFill>
                  <a:srgbClr val="00008B"/>
                </a:solidFill>
                <a:latin typeface="Arial"/>
              </a:rPr>
              <a:t>What can we do to make it more acceptable to talk about climate grief, sorrow and loss?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48"/>
  <p:tag name="AS_OS" val="Microsoft Windows NT 10.0.22631.0"/>
  <p:tag name="AS_RELEASE_DATE" val="2024.01.24"/>
  <p:tag name="AS_TITLE" val="Aspose.Slides for C++"/>
  <p:tag name="AS_VERSION" val="2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Beng" typeface="Vrinda"/>
        <a:font script="Jpan" typeface="ＭＳ%20Ｐゴシック"/>
        <a:font script="Hang" typeface="맑은%20고딕"/>
        <a:font script="Hans" typeface="宋体"/>
        <a:font script="Thai" typeface="Angsana New"/>
        <a:font script="Hant" typeface="新細明體"/>
        <a:font script="Khmr" typeface="MoolBoran"/>
        <a:font script="Arab" typeface="Times New Roman"/>
        <a:font script="Hebr" typeface="Times New Roman"/>
        <a:font script="Laoo" typeface="DokChampa"/>
        <a:font script="Ethi" typeface="Nyala"/>
        <a:font script="Gujr" typeface="Shruti"/>
        <a:font script="Uigh" typeface="Microsoft Uighur"/>
        <a:font script="Knda" typeface="Tunga"/>
        <a:font script="Guru" typeface="Raavi"/>
        <a:font script="Cans" typeface="Euphemia"/>
        <a:font script="Cher" typeface="Plantagenet Cherokee"/>
        <a:font script="Yiii" typeface="Microsoft Yi Baiti"/>
        <a:font script="Tibt" typeface="Microsoft Himalaya"/>
        <a:font script="Orya" typeface="Kalinga"/>
        <a:font script="Thaa" typeface="MV Boli"/>
        <a:font script="Deva" typeface="Mangal"/>
        <a:font script="Telu" typeface="Gautami"/>
        <a:font script="Taml" typeface="Latha"/>
        <a:font script="Syrc" typeface="Estrangelo Edessa"/>
        <a:font script="Mlym" typeface="Kartika"/>
        <a:font script="Sinh" typeface="Iskoola Pota"/>
        <a:font script="Mong" typeface="Mongolian Baiti"/>
        <a:font script="Viet" typeface="Times New Roman"/>
        <a:font script="Geor" typeface="Sylfaen"/>
      </a:majorFont>
      <a:minorFont>
        <a:latin typeface="Calibri"/>
        <a:ea typeface="Arial"/>
        <a:cs typeface="Arial"/>
        <a:font script="Beng" typeface="Vrinda"/>
        <a:font script="Jpan" typeface="ＭＳ%20Ｐゴシック"/>
        <a:font script="Hang" typeface="맑은%20고딕"/>
        <a:font script="Hans" typeface="宋体"/>
        <a:font script="Thai" typeface="Cordia New"/>
        <a:font script="Hant" typeface="新細明體"/>
        <a:font script="Khmr" typeface="DaunPenh"/>
        <a:font script="Arab" typeface="Arial"/>
        <a:font script="Hebr" typeface="Arial"/>
        <a:font script="Laoo" typeface="DokChampa"/>
        <a:font script="Ethi" typeface="Nyala"/>
        <a:font script="Gujr" typeface="Shruti"/>
        <a:font script="Uigh" typeface="Microsoft Uighur"/>
        <a:font script="Knda" typeface="Tunga"/>
        <a:font script="Guru" typeface="Raavi"/>
        <a:font script="Cans" typeface="Euphemia"/>
        <a:font script="Cher" typeface="Plantagenet Cherokee"/>
        <a:font script="Yiii" typeface="Microsoft Yi Baiti"/>
        <a:font script="Tibt" typeface="Microsoft Himalaya"/>
        <a:font script="Orya" typeface="Kalinga"/>
        <a:font script="Thaa" typeface="MV Boli"/>
        <a:font script="Deva" typeface="Mangal"/>
        <a:font script="Telu" typeface="Gautami"/>
        <a:font script="Taml" typeface="Latha"/>
        <a:font script="Syrc" typeface="Estrangelo Edessa"/>
        <a:font script="Mlym" typeface="Kartika"/>
        <a:font script="Sinh" typeface="Iskoola Pota"/>
        <a:font script="Mong" typeface="Mongolian Baiti"/>
        <a:font script="Viet" typeface="Arial"/>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845</Words>
  <Application>Microsoft Office PowerPoint</Application>
  <PresentationFormat>Custom</PresentationFormat>
  <Paragraphs>154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2024 11 21</dc:title>
  <cp:lastModifiedBy>Martin Hall</cp:lastModifiedBy>
  <cp:revision>2</cp:revision>
  <cp:lastPrinted>2024-11-20T19:51:40Z</cp:lastPrinted>
  <dcterms:created xsi:type="dcterms:W3CDTF">2024-11-20T19:51:40Z</dcterms:created>
  <dcterms:modified xsi:type="dcterms:W3CDTF">2024-11-21T12:47:55Z</dcterms:modified>
</cp:coreProperties>
</file>