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300" r:id="rId5"/>
    <p:sldId id="264" r:id="rId6"/>
    <p:sldId id="266" r:id="rId7"/>
    <p:sldId id="301" r:id="rId8"/>
    <p:sldId id="276" r:id="rId9"/>
    <p:sldId id="302" r:id="rId10"/>
    <p:sldId id="278" r:id="rId11"/>
    <p:sldId id="280" r:id="rId12"/>
    <p:sldId id="282" r:id="rId13"/>
    <p:sldId id="284" r:id="rId14"/>
    <p:sldId id="286" r:id="rId15"/>
    <p:sldId id="290" r:id="rId16"/>
    <p:sldId id="288" r:id="rId17"/>
    <p:sldId id="295" r:id="rId18"/>
    <p:sldId id="296" r:id="rId19"/>
  </p:sldIdLst>
  <p:sldSz cx="10160000" cy="7620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005A"/>
    <a:srgbClr val="3B2313"/>
    <a:srgbClr val="23637A"/>
    <a:srgbClr val="0096CC"/>
    <a:srgbClr val="8BB553"/>
    <a:srgbClr val="A3C476"/>
    <a:srgbClr val="54A2AE"/>
    <a:srgbClr val="E7F6FF"/>
    <a:srgbClr val="FFEBEE"/>
    <a:srgbClr val="A9C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96" d="100"/>
          <a:sy n="96" d="100"/>
        </p:scale>
        <p:origin x="906" y="9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E7D96102-F0F8-41D1-91A3-EF10ED91BC43}" type="datetimeFigureOut">
              <a:rPr lang="en-US" smtClean="0"/>
              <a:t>12/14/2024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3BF5E43-E5FC-4A03-9C05-307879D2C4D2}" type="datetimeFigureOut">
              <a:rPr lang="en-US" smtClean="0"/>
              <a:t>12/14/2024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BF961124-0D3A-4A18-B780-809686884538}" type="datetimeFigureOut">
              <a:rPr lang="en-US" smtClean="0"/>
              <a:t>12/14/2024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917774C-8512-4EA7-B892-3D5FA46B781D}" type="datetimeFigureOut">
              <a:rPr lang="en-US" smtClean="0"/>
              <a:t>12/14/2024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744C6E8-8885-4937-A64F-A97AFEF36EAF}" type="datetimeFigureOut">
              <a:rPr lang="en-US" smtClean="0"/>
              <a:t>12/14/2024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2CD34955-F893-440C-9660-A51023FD6657}" type="datetimeFigureOut">
              <a:rPr lang="en-US" smtClean="0"/>
              <a:t>12/14/2024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5EA39FCE-1257-4143-AC7A-DDEE88562597}" type="datetimeFigureOut">
              <a:rPr lang="en-US" smtClean="0"/>
              <a:t>12/14/2024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B7AB101-7F6F-4BE1-9CEC-A5408BF8C4A8}" type="datetimeFigureOut">
              <a:rPr lang="en-US" smtClean="0"/>
              <a:t>12/14/2024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3D47620-134F-44A8-8F33-2B89671A5C62}" type="datetimeFigureOut">
              <a:rPr lang="en-US" smtClean="0"/>
              <a:t>12/14/2024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F6752A02-B930-4EA9-80E8-2E0D1ABE3002}" type="datetimeFigureOut">
              <a:rPr lang="en-US" smtClean="0"/>
              <a:t>12/14/2024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72D83E13-7695-420A-B45E-C2413DC0E71B}" type="datetimeFigureOut">
              <a:rPr lang="en-US" smtClean="0"/>
              <a:t>12/14/2024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16/j.cosust.2018.04.010"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16/j.cosust.2018.04.010"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94B8F1-109F-1E75-0138-2814A0FA1643}"/>
              </a:ext>
            </a:extLst>
          </p:cNvPr>
          <p:cNvSpPr/>
          <p:nvPr/>
        </p:nvSpPr>
        <p:spPr>
          <a:xfrm>
            <a:off x="0" y="5676200"/>
            <a:ext cx="10160000" cy="1943792"/>
          </a:xfrm>
          <a:prstGeom prst="rect">
            <a:avLst/>
          </a:prstGeom>
          <a:solidFill>
            <a:srgbClr val="A300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Rectangle 1">
            <a:extLst>
              <a:ext uri="{FF2B5EF4-FFF2-40B4-BE49-F238E27FC236}">
                <a16:creationId xmlns:a16="http://schemas.microsoft.com/office/drawing/2014/main" id="{4F658ED3-F388-D262-CFB5-1919E62112E8}"/>
              </a:ext>
            </a:extLst>
          </p:cNvPr>
          <p:cNvSpPr>
            <a:spLocks noChangeArrowheads="1"/>
          </p:cNvSpPr>
          <p:nvPr/>
        </p:nvSpPr>
        <p:spPr bwMode="auto">
          <a:xfrm>
            <a:off x="0" y="0"/>
            <a:ext cx="101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2">
            <a:extLst>
              <a:ext uri="{FF2B5EF4-FFF2-40B4-BE49-F238E27FC236}">
                <a16:creationId xmlns:a16="http://schemas.microsoft.com/office/drawing/2014/main" id="{2259CD4B-585D-12B6-AAB8-573E528AA2C5}"/>
              </a:ext>
            </a:extLst>
          </p:cNvPr>
          <p:cNvSpPr>
            <a:spLocks noChangeArrowheads="1"/>
          </p:cNvSpPr>
          <p:nvPr/>
        </p:nvSpPr>
        <p:spPr bwMode="auto">
          <a:xfrm>
            <a:off x="152400" y="152400"/>
            <a:ext cx="1016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3">
            <a:extLst>
              <a:ext uri="{FF2B5EF4-FFF2-40B4-BE49-F238E27FC236}">
                <a16:creationId xmlns:a16="http://schemas.microsoft.com/office/drawing/2014/main" id="{85F83BEF-60D1-6773-6981-C1AC9FE2E86E}"/>
              </a:ext>
            </a:extLst>
          </p:cNvPr>
          <p:cNvSpPr>
            <a:spLocks noChangeArrowheads="1"/>
          </p:cNvSpPr>
          <p:nvPr/>
        </p:nvSpPr>
        <p:spPr bwMode="auto">
          <a:xfrm>
            <a:off x="399480" y="5254352"/>
            <a:ext cx="7776864" cy="92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C1FA15AD-4D51-6558-8F5C-BC38508BDD88}"/>
              </a:ext>
            </a:extLst>
          </p:cNvPr>
          <p:cNvPicPr>
            <a:picLocks noChangeAspect="1"/>
          </p:cNvPicPr>
          <p:nvPr/>
        </p:nvPicPr>
        <p:blipFill>
          <a:blip r:embed="rId2"/>
          <a:stretch>
            <a:fillRect/>
          </a:stretch>
        </p:blipFill>
        <p:spPr>
          <a:xfrm>
            <a:off x="5584056" y="3767935"/>
            <a:ext cx="3763574" cy="1669691"/>
          </a:xfrm>
          <a:prstGeom prst="rect">
            <a:avLst/>
          </a:prstGeom>
        </p:spPr>
      </p:pic>
      <p:sp>
        <p:nvSpPr>
          <p:cNvPr id="8" name="New shape">
            <a:extLst>
              <a:ext uri="{FF2B5EF4-FFF2-40B4-BE49-F238E27FC236}">
                <a16:creationId xmlns:a16="http://schemas.microsoft.com/office/drawing/2014/main" id="{B5260B3A-F6E5-F67C-0E2E-3F1541CAAF5E}"/>
              </a:ext>
            </a:extLst>
          </p:cNvPr>
          <p:cNvSpPr/>
          <p:nvPr/>
        </p:nvSpPr>
        <p:spPr>
          <a:xfrm>
            <a:off x="1974100" y="6100511"/>
            <a:ext cx="6171300" cy="62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9009"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2000" b="0" i="0" u="none" strike="noStrike">
                <a:solidFill>
                  <a:srgbClr val="68838B"/>
                </a:solidFill>
                <a:latin typeface="Arial"/>
              </a:defRPr>
            </a:pPr>
            <a:r>
              <a:rPr sz="2000" b="0" i="0" u="none" strike="noStrike" dirty="0">
                <a:solidFill>
                  <a:schemeClr val="bg2"/>
                </a:solidFill>
                <a:latin typeface="Arial"/>
              </a:rPr>
              <a:t>"The end of the world as we know it, after all, is not something anyone should have to face on their own" Naomi Klein </a:t>
            </a:r>
          </a:p>
        </p:txBody>
      </p:sp>
      <p:sp>
        <p:nvSpPr>
          <p:cNvPr id="6" name="TextBox 5">
            <a:extLst>
              <a:ext uri="{FF2B5EF4-FFF2-40B4-BE49-F238E27FC236}">
                <a16:creationId xmlns:a16="http://schemas.microsoft.com/office/drawing/2014/main" id="{5B857231-9E9E-A825-31CF-4B3EE3301192}"/>
              </a:ext>
            </a:extLst>
          </p:cNvPr>
          <p:cNvSpPr txBox="1"/>
          <p:nvPr/>
        </p:nvSpPr>
        <p:spPr>
          <a:xfrm>
            <a:off x="1047552" y="1035301"/>
            <a:ext cx="9505056" cy="2308324"/>
          </a:xfrm>
          <a:prstGeom prst="rect">
            <a:avLst/>
          </a:prstGeom>
          <a:noFill/>
        </p:spPr>
        <p:txBody>
          <a:bodyPr wrap="square" rtlCol="0">
            <a:spAutoFit/>
          </a:bodyPr>
          <a:lstStyle/>
          <a:p>
            <a:r>
              <a:rPr lang="en-GB" sz="7200" dirty="0">
                <a:solidFill>
                  <a:srgbClr val="23637A"/>
                </a:solidFill>
              </a:rPr>
              <a:t>Climate </a:t>
            </a:r>
            <a:br>
              <a:rPr lang="en-GB" sz="7200" dirty="0">
                <a:solidFill>
                  <a:srgbClr val="23637A"/>
                </a:solidFill>
              </a:rPr>
            </a:br>
            <a:r>
              <a:rPr lang="en-GB" sz="7200" dirty="0">
                <a:solidFill>
                  <a:srgbClr val="23637A"/>
                </a:solidFill>
              </a:rPr>
              <a:t>Conversations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98D2B7EA-8EB4-2323-921B-116A557DED9D}"/>
              </a:ext>
            </a:extLst>
          </p:cNvPr>
          <p:cNvSpPr/>
          <p:nvPr/>
        </p:nvSpPr>
        <p:spPr>
          <a:xfrm>
            <a:off x="3854245" y="1754631"/>
            <a:ext cx="2205726" cy="103911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960CC7D-404A-DDA5-6EA9-975D28A50743}"/>
              </a:ext>
            </a:extLst>
          </p:cNvPr>
          <p:cNvSpPr/>
          <p:nvPr/>
        </p:nvSpPr>
        <p:spPr>
          <a:xfrm>
            <a:off x="6799001" y="1793866"/>
            <a:ext cx="2126295" cy="108578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EEE0D6D7-8369-6E00-C476-05CCD0B1C295}"/>
              </a:ext>
            </a:extLst>
          </p:cNvPr>
          <p:cNvSpPr/>
          <p:nvPr/>
        </p:nvSpPr>
        <p:spPr>
          <a:xfrm>
            <a:off x="5623899" y="1920737"/>
            <a:ext cx="1465907" cy="94709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New shape"/>
          <p:cNvSpPr/>
          <p:nvPr/>
        </p:nvSpPr>
        <p:spPr>
          <a:xfrm>
            <a:off x="4520308" y="2008244"/>
            <a:ext cx="1465907" cy="19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000000"/>
                </a:solidFill>
                <a:latin typeface="Arial"/>
              </a:defRPr>
            </a:pPr>
            <a:r>
              <a:rPr sz="1600" b="0" i="0" u="none" strike="noStrike" dirty="0">
                <a:solidFill>
                  <a:srgbClr val="0096CC"/>
                </a:solidFill>
                <a:latin typeface="Arial"/>
              </a:rPr>
              <a:t>Coping </a:t>
            </a:r>
            <a:r>
              <a:rPr lang="en-GB" sz="1600" dirty="0">
                <a:solidFill>
                  <a:srgbClr val="0096CC"/>
                </a:solidFill>
                <a:latin typeface="Arial"/>
              </a:rPr>
              <a:t>&amp;</a:t>
            </a:r>
            <a:br>
              <a:rPr lang="en-GB" sz="1600" dirty="0">
                <a:solidFill>
                  <a:srgbClr val="0096CC"/>
                </a:solidFill>
                <a:latin typeface="Arial"/>
              </a:rPr>
            </a:br>
            <a:r>
              <a:rPr sz="1600" b="0" i="0" u="none" strike="noStrike" dirty="0">
                <a:solidFill>
                  <a:srgbClr val="0096CC"/>
                </a:solidFill>
                <a:latin typeface="Arial"/>
              </a:rPr>
              <a:t>changing</a:t>
            </a:r>
          </a:p>
        </p:txBody>
      </p:sp>
      <p:sp>
        <p:nvSpPr>
          <p:cNvPr id="25" name="Oval 24">
            <a:extLst>
              <a:ext uri="{FF2B5EF4-FFF2-40B4-BE49-F238E27FC236}">
                <a16:creationId xmlns:a16="http://schemas.microsoft.com/office/drawing/2014/main" id="{874D604C-8A70-8848-B0CE-90BA6194E216}"/>
              </a:ext>
            </a:extLst>
          </p:cNvPr>
          <p:cNvSpPr/>
          <p:nvPr/>
        </p:nvSpPr>
        <p:spPr>
          <a:xfrm>
            <a:off x="1372817" y="1756258"/>
            <a:ext cx="2045468" cy="103911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4044797" y="4351614"/>
            <a:ext cx="2551947" cy="2254964"/>
            <a:chOff x="-635000" y="317500"/>
            <a:chExt cx="2668208" cy="2254964"/>
          </a:xfrm>
        </p:grpSpPr>
        <p:sp>
          <p:nvSpPr>
            <p:cNvPr id="3" name="New shape"/>
            <p:cNvSpPr/>
            <p:nvPr/>
          </p:nvSpPr>
          <p:spPr>
            <a:xfrm>
              <a:off x="-87918" y="317500"/>
              <a:ext cx="1523260" cy="1454924"/>
            </a:xfrm>
            <a:prstGeom prst="ellipse">
              <a:avLst/>
            </a:prstGeom>
            <a:solidFill>
              <a:srgbClr val="A3C476"/>
            </a:solidFill>
            <a:ln w="38100" cap="rnd">
              <a:solidFill>
                <a:srgbClr val="FFFFF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509948" y="1117485"/>
              <a:ext cx="1523260" cy="1454979"/>
            </a:xfrm>
            <a:prstGeom prst="ellipse">
              <a:avLst/>
            </a:prstGeom>
            <a:solidFill>
              <a:srgbClr val="0096CC"/>
            </a:solidFill>
            <a:ln w="38100" cap="rnd">
              <a:solidFill>
                <a:srgbClr val="FFFFF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0096CC"/>
                </a:solidFill>
              </a:endParaRPr>
            </a:p>
          </p:txBody>
        </p:sp>
        <p:sp>
          <p:nvSpPr>
            <p:cNvPr id="5" name="New shape"/>
            <p:cNvSpPr/>
            <p:nvPr/>
          </p:nvSpPr>
          <p:spPr>
            <a:xfrm>
              <a:off x="-635000" y="1093278"/>
              <a:ext cx="1523248" cy="1454979"/>
            </a:xfrm>
            <a:prstGeom prst="ellipse">
              <a:avLst/>
            </a:prstGeom>
            <a:solidFill>
              <a:srgbClr val="A3005A"/>
            </a:solidFill>
            <a:ln w="38100" cap="rnd">
              <a:solidFill>
                <a:srgbClr val="FFFFF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6" name="New shape"/>
            <p:cNvSpPr/>
            <p:nvPr/>
          </p:nvSpPr>
          <p:spPr>
            <a:xfrm>
              <a:off x="254398" y="593582"/>
              <a:ext cx="828865" cy="38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326" rIns="-12636" bIns="-12706"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1200" b="0" i="0" u="none" strike="noStrike">
                  <a:solidFill>
                    <a:srgbClr val="FFFFFF"/>
                  </a:solidFill>
                  <a:latin typeface="Arial"/>
                </a:defRPr>
              </a:pPr>
              <a:r>
                <a:rPr sz="1200" b="0" i="0" u="none" strike="noStrike" dirty="0">
                  <a:solidFill>
                    <a:srgbClr val="FFFFFF"/>
                  </a:solidFill>
                  <a:latin typeface="Arial"/>
                </a:rPr>
                <a:t>Climate action</a:t>
              </a:r>
            </a:p>
          </p:txBody>
        </p:sp>
        <p:sp>
          <p:nvSpPr>
            <p:cNvPr id="7" name="New shape"/>
            <p:cNvSpPr/>
            <p:nvPr/>
          </p:nvSpPr>
          <p:spPr>
            <a:xfrm>
              <a:off x="996612" y="1589960"/>
              <a:ext cx="1020260" cy="373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760" rIns="-12642" bIns="-12714"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100" b="0" i="0" u="none" strike="noStrike">
                  <a:solidFill>
                    <a:srgbClr val="FFFFFF"/>
                  </a:solidFill>
                  <a:latin typeface="Arial"/>
                </a:defRPr>
              </a:pPr>
              <a:r>
                <a:rPr sz="1100" b="0" i="0" u="none" strike="noStrike" dirty="0">
                  <a:solidFill>
                    <a:srgbClr val="FFFFFF"/>
                  </a:solidFill>
                  <a:latin typeface="Arial"/>
                </a:rPr>
                <a:t>Grieving &amp; </a:t>
              </a:r>
              <a:br>
                <a:rPr lang="en-GB" sz="1100" b="0" i="0" u="none" strike="noStrike" dirty="0">
                  <a:solidFill>
                    <a:srgbClr val="FFFFFF"/>
                  </a:solidFill>
                  <a:latin typeface="Arial"/>
                </a:rPr>
              </a:br>
              <a:r>
                <a:rPr sz="1100" b="0" i="0" u="none" strike="noStrike" dirty="0">
                  <a:solidFill>
                    <a:srgbClr val="FFFFFF"/>
                  </a:solidFill>
                  <a:latin typeface="Arial"/>
                </a:rPr>
                <a:t>other emotions</a:t>
              </a:r>
            </a:p>
          </p:txBody>
        </p:sp>
        <p:sp>
          <p:nvSpPr>
            <p:cNvPr id="8" name="New shape"/>
            <p:cNvSpPr/>
            <p:nvPr/>
          </p:nvSpPr>
          <p:spPr>
            <a:xfrm>
              <a:off x="-406820" y="1597509"/>
              <a:ext cx="1093686" cy="374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760" rIns="-12662" bIns="-12707"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1100" b="0" i="0" u="none" strike="noStrike">
                  <a:solidFill>
                    <a:srgbClr val="FFFFFF"/>
                  </a:solidFill>
                  <a:latin typeface="Arial"/>
                </a:defRPr>
              </a:pPr>
              <a:r>
                <a:rPr sz="1100" b="0" i="0" u="none" strike="noStrike" dirty="0">
                  <a:solidFill>
                    <a:srgbClr val="FFFFFF"/>
                  </a:solidFill>
                  <a:latin typeface="Arial"/>
                </a:rPr>
                <a:t>Distancing &amp; self-care</a:t>
              </a:r>
            </a:p>
          </p:txBody>
        </p:sp>
      </p:grpSp>
      <p:grpSp>
        <p:nvGrpSpPr>
          <p:cNvPr id="9" name="Group 8"/>
          <p:cNvGrpSpPr/>
          <p:nvPr/>
        </p:nvGrpSpPr>
        <p:grpSpPr>
          <a:xfrm>
            <a:off x="534588" y="4014706"/>
            <a:ext cx="9081364" cy="3162172"/>
            <a:chOff x="-6442240" y="1155598"/>
            <a:chExt cx="10123708" cy="3880084"/>
          </a:xfrm>
        </p:grpSpPr>
        <p:sp>
          <p:nvSpPr>
            <p:cNvPr id="10" name="New shape"/>
            <p:cNvSpPr/>
            <p:nvPr/>
          </p:nvSpPr>
          <p:spPr>
            <a:xfrm>
              <a:off x="259174" y="1359301"/>
              <a:ext cx="3422294" cy="3676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51" bIns="-12703"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000000"/>
                  </a:solidFill>
                  <a:latin typeface="Arial"/>
                </a:defRPr>
              </a:pPr>
              <a:r>
                <a:rPr sz="1400" b="0" i="0" u="none" strike="noStrike" dirty="0">
                  <a:solidFill>
                    <a:srgbClr val="A3005A"/>
                  </a:solidFill>
                  <a:latin typeface="Arial"/>
                </a:rPr>
                <a:t>Climate action</a:t>
              </a:r>
            </a:p>
            <a:p>
              <a:pPr lvl="0" algn="l">
                <a:lnSpc>
                  <a:spcPct val="98291"/>
                </a:lnSpc>
                <a:spcBef>
                  <a:spcPct val="57500"/>
                </a:spcBef>
                <a:spcAft>
                  <a:spcPct val="0"/>
                </a:spcAft>
                <a:buNone/>
                <a:defRPr sz="900" b="0" i="0" u="none" strike="noStrike">
                  <a:solidFill>
                    <a:srgbClr val="000000"/>
                  </a:solidFill>
                  <a:latin typeface="Arial"/>
                </a:defRPr>
              </a:pPr>
              <a:r>
                <a:rPr sz="1200" b="0" i="0" u="none" strike="noStrike" dirty="0">
                  <a:solidFill>
                    <a:srgbClr val="A3C476"/>
                  </a:solidFill>
                  <a:latin typeface="Arial"/>
                </a:rPr>
                <a:t>Include</a:t>
              </a:r>
              <a:r>
                <a:rPr lang="en-GB" sz="1200" b="0" i="0" u="none" strike="noStrike" dirty="0">
                  <a:solidFill>
                    <a:srgbClr val="A3C476"/>
                  </a:solidFill>
                  <a:latin typeface="Arial"/>
                </a:rPr>
                <a:t>s:</a:t>
              </a:r>
            </a:p>
            <a:p>
              <a:pPr marL="171450" lvl="0" indent="-171450" algn="l">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lang="en-GB" sz="1200" dirty="0">
                  <a:solidFill>
                    <a:srgbClr val="2A83CA"/>
                  </a:solidFill>
                  <a:latin typeface="Arial"/>
                </a:rPr>
                <a:t>Daily life</a:t>
              </a:r>
              <a:r>
                <a:rPr lang="en-GB" sz="1200" dirty="0">
                  <a:solidFill>
                    <a:srgbClr val="3B2313"/>
                  </a:solidFill>
                  <a:latin typeface="Arial"/>
                </a:rPr>
                <a:t>, </a:t>
              </a:r>
              <a:r>
                <a:rPr lang="en-GB" sz="1200" dirty="0">
                  <a:solidFill>
                    <a:srgbClr val="2A83CA"/>
                  </a:solidFill>
                  <a:latin typeface="Arial"/>
                </a:rPr>
                <a:t>activism</a:t>
              </a:r>
              <a:r>
                <a:rPr lang="en-GB" sz="1200" dirty="0">
                  <a:solidFill>
                    <a:srgbClr val="3B2313"/>
                  </a:solidFill>
                  <a:latin typeface="Arial"/>
                </a:rPr>
                <a:t>, thought and </a:t>
              </a:r>
              <a:r>
                <a:rPr lang="en-GB" sz="1200" dirty="0">
                  <a:solidFill>
                    <a:srgbClr val="2A83CA"/>
                  </a:solidFill>
                  <a:latin typeface="Arial"/>
                </a:rPr>
                <a:t>reflection</a:t>
              </a:r>
              <a:r>
                <a:rPr lang="en-GB" sz="1200" dirty="0">
                  <a:solidFill>
                    <a:srgbClr val="3B2313"/>
                  </a:solidFill>
                  <a:latin typeface="Arial"/>
                </a:rPr>
                <a:t>.</a:t>
              </a:r>
            </a:p>
            <a:p>
              <a:pPr marL="171450" lvl="0" indent="-171450" algn="l">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lang="en-GB" sz="1200" b="0" i="0" u="none" strike="noStrike" dirty="0">
                  <a:solidFill>
                    <a:srgbClr val="3B2313"/>
                  </a:solidFill>
                  <a:latin typeface="Arial"/>
                </a:rPr>
                <a:t>Three spheres of transformation:</a:t>
              </a:r>
              <a:endParaRPr sz="1200" b="0" i="0" u="none" strike="noStrike" dirty="0">
                <a:solidFill>
                  <a:srgbClr val="3B2313"/>
                </a:solidFill>
                <a:latin typeface="Arial"/>
              </a:endParaRPr>
            </a:p>
            <a:p>
              <a:pPr marL="457200" indent="-277813">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lang="en-US" sz="1100" b="0" i="0" u="none" strike="noStrike" dirty="0">
                  <a:solidFill>
                    <a:srgbClr val="2A83CA"/>
                  </a:solidFill>
                  <a:latin typeface="Arial"/>
                </a:rPr>
                <a:t>Personal</a:t>
              </a:r>
              <a:r>
                <a:rPr lang="en-US" sz="1100" b="0" i="0" u="none" strike="noStrike" dirty="0">
                  <a:solidFill>
                    <a:srgbClr val="3B2313"/>
                  </a:solidFill>
                  <a:latin typeface="Arial"/>
                </a:rPr>
                <a:t>:</a:t>
              </a:r>
              <a:br>
                <a:rPr lang="en-US" sz="1100" b="0" i="0" u="none" strike="noStrike" dirty="0">
                  <a:solidFill>
                    <a:srgbClr val="3B2313"/>
                  </a:solidFill>
                  <a:latin typeface="Arial"/>
                </a:rPr>
              </a:br>
              <a:r>
                <a:rPr lang="en-US" sz="1050" b="0" i="0" u="none" strike="noStrike" dirty="0">
                  <a:solidFill>
                    <a:srgbClr val="3B2313"/>
                  </a:solidFill>
                  <a:latin typeface="Arial"/>
                </a:rPr>
                <a:t>values, b</a:t>
              </a:r>
              <a:r>
                <a:rPr lang="en-US" sz="1050" dirty="0">
                  <a:solidFill>
                    <a:srgbClr val="3B2313"/>
                  </a:solidFill>
                  <a:latin typeface="Arial"/>
                </a:rPr>
                <a:t>eliefs, m</a:t>
              </a:r>
              <a:r>
                <a:rPr lang="en-US" sz="1050" b="0" i="0" u="none" strike="noStrike" dirty="0">
                  <a:solidFill>
                    <a:srgbClr val="3B2313"/>
                  </a:solidFill>
                  <a:latin typeface="Arial"/>
                </a:rPr>
                <a:t>indsets, worldviews  and </a:t>
              </a:r>
              <a:br>
                <a:rPr lang="en-US" sz="1050" b="0" i="0" u="none" strike="noStrike" dirty="0">
                  <a:solidFill>
                    <a:srgbClr val="3B2313"/>
                  </a:solidFill>
                  <a:latin typeface="Arial"/>
                </a:rPr>
              </a:br>
              <a:r>
                <a:rPr lang="en-US" sz="1050" b="0" i="0" u="none" strike="noStrike" dirty="0">
                  <a:solidFill>
                    <a:srgbClr val="3B2313"/>
                  </a:solidFill>
                  <a:latin typeface="Arial"/>
                </a:rPr>
                <a:t>paradigms.</a:t>
              </a:r>
            </a:p>
            <a:p>
              <a:pPr marL="457200" indent="-277813">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lang="en-US" sz="1100" b="0" i="0" u="none" strike="noStrike" dirty="0">
                  <a:solidFill>
                    <a:srgbClr val="2A83CA"/>
                  </a:solidFill>
                  <a:latin typeface="Arial"/>
                </a:rPr>
                <a:t>Social and political:</a:t>
              </a:r>
              <a:br>
                <a:rPr lang="en-US" sz="1100" b="0" i="0" u="none" strike="noStrike" dirty="0">
                  <a:solidFill>
                    <a:srgbClr val="3B2313"/>
                  </a:solidFill>
                  <a:latin typeface="Arial"/>
                </a:rPr>
              </a:br>
              <a:r>
                <a:rPr lang="en-US" sz="1050" dirty="0">
                  <a:solidFill>
                    <a:srgbClr val="3B2313"/>
                  </a:solidFill>
                  <a:latin typeface="Arial"/>
                </a:rPr>
                <a:t>social systems, n</a:t>
              </a:r>
              <a:r>
                <a:rPr lang="en-US" sz="1050" b="0" i="0" u="none" strike="noStrike" dirty="0">
                  <a:solidFill>
                    <a:srgbClr val="3B2313"/>
                  </a:solidFill>
                  <a:latin typeface="Arial"/>
                </a:rPr>
                <a:t>etworks and r</a:t>
              </a:r>
              <a:r>
                <a:rPr lang="en-US" sz="1050" dirty="0">
                  <a:solidFill>
                    <a:srgbClr val="3B2313"/>
                  </a:solidFill>
                  <a:latin typeface="Arial"/>
                </a:rPr>
                <a:t>elationships, </a:t>
              </a:r>
              <a:br>
                <a:rPr lang="en-US" sz="1050" dirty="0">
                  <a:solidFill>
                    <a:srgbClr val="3B2313"/>
                  </a:solidFill>
                  <a:latin typeface="Arial"/>
                </a:rPr>
              </a:br>
              <a:r>
                <a:rPr lang="en-US" sz="1050" dirty="0">
                  <a:solidFill>
                    <a:srgbClr val="3B2313"/>
                  </a:solidFill>
                  <a:latin typeface="Arial"/>
                </a:rPr>
                <a:t>r</a:t>
              </a:r>
              <a:r>
                <a:rPr lang="en-US" sz="1050" b="0" i="0" u="none" strike="noStrike" dirty="0">
                  <a:solidFill>
                    <a:srgbClr val="3B2313"/>
                  </a:solidFill>
                  <a:latin typeface="Arial"/>
                </a:rPr>
                <a:t>ules and regulations.</a:t>
              </a:r>
            </a:p>
            <a:p>
              <a:pPr marL="457200" indent="-277813">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lang="en-US" sz="1100" b="0" i="0" u="none" strike="noStrike" dirty="0">
                  <a:solidFill>
                    <a:srgbClr val="2A83CA"/>
                  </a:solidFill>
                  <a:latin typeface="Arial"/>
                </a:rPr>
                <a:t>Practical: </a:t>
              </a:r>
              <a:br>
                <a:rPr lang="en-US" sz="1100" b="0" i="0" u="none" strike="noStrike" dirty="0">
                  <a:solidFill>
                    <a:srgbClr val="3B2313"/>
                  </a:solidFill>
                  <a:latin typeface="Arial"/>
                </a:rPr>
              </a:br>
              <a:r>
                <a:rPr lang="en-US" sz="1050" b="0" i="0" u="none" strike="noStrike" dirty="0">
                  <a:solidFill>
                    <a:srgbClr val="3B2313"/>
                  </a:solidFill>
                  <a:latin typeface="Arial"/>
                </a:rPr>
                <a:t>technology, </a:t>
              </a:r>
              <a:r>
                <a:rPr lang="en-US" sz="1050" b="0" i="0" u="none" strike="noStrike" dirty="0" err="1">
                  <a:solidFill>
                    <a:srgbClr val="3B2313"/>
                  </a:solidFill>
                  <a:latin typeface="Arial"/>
                </a:rPr>
                <a:t>behaviour</a:t>
              </a:r>
              <a:r>
                <a:rPr lang="en-US" sz="1050" b="0" i="0" u="none" strike="noStrike" dirty="0">
                  <a:solidFill>
                    <a:srgbClr val="3B2313"/>
                  </a:solidFill>
                  <a:latin typeface="Arial"/>
                </a:rPr>
                <a:t> and social practices</a:t>
              </a:r>
              <a:r>
                <a:rPr lang="en-US" sz="1200" b="0" i="0" u="none" strike="noStrike" dirty="0">
                  <a:solidFill>
                    <a:srgbClr val="3B2313"/>
                  </a:solidFill>
                  <a:latin typeface="Arial"/>
                </a:rPr>
                <a:t>.</a:t>
              </a:r>
            </a:p>
            <a:p>
              <a:pPr lvl="1">
                <a:lnSpc>
                  <a:spcPct val="98291"/>
                </a:lnSpc>
                <a:spcBef>
                  <a:spcPct val="57500"/>
                </a:spcBef>
                <a:spcAft>
                  <a:spcPct val="0"/>
                </a:spcAft>
                <a:defRPr sz="900" b="0" i="0" u="none" strike="noStrike">
                  <a:solidFill>
                    <a:srgbClr val="000000"/>
                  </a:solidFill>
                  <a:latin typeface="Arial"/>
                </a:defRPr>
              </a:pPr>
              <a:endParaRPr lang="en-US" sz="1000" b="0" i="0" u="none" strike="noStrike" dirty="0">
                <a:solidFill>
                  <a:srgbClr val="3B2313"/>
                </a:solidFill>
                <a:latin typeface="Arial"/>
              </a:endParaRPr>
            </a:p>
          </p:txBody>
        </p:sp>
        <p:sp>
          <p:nvSpPr>
            <p:cNvPr id="11" name="New shape"/>
            <p:cNvSpPr/>
            <p:nvPr/>
          </p:nvSpPr>
          <p:spPr>
            <a:xfrm>
              <a:off x="-6442240" y="3285308"/>
              <a:ext cx="3422294" cy="1454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25" bIns="-12703"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000000"/>
                  </a:solidFill>
                  <a:latin typeface="Arial"/>
                </a:defRPr>
              </a:pPr>
              <a:r>
                <a:rPr sz="1400" b="0" i="0" u="none" strike="noStrike" dirty="0">
                  <a:solidFill>
                    <a:srgbClr val="A3005A"/>
                  </a:solidFill>
                  <a:latin typeface="Arial"/>
                </a:rPr>
                <a:t>Grieving and other emotions</a:t>
              </a:r>
            </a:p>
            <a:p>
              <a:pPr lvl="0" algn="l">
                <a:lnSpc>
                  <a:spcPct val="98291"/>
                </a:lnSpc>
                <a:spcBef>
                  <a:spcPct val="57500"/>
                </a:spcBef>
                <a:spcAft>
                  <a:spcPct val="0"/>
                </a:spcAft>
                <a:buNone/>
                <a:defRPr sz="900" b="0" i="0" u="none" strike="noStrike">
                  <a:solidFill>
                    <a:srgbClr val="000000"/>
                  </a:solidFill>
                  <a:latin typeface="Arial"/>
                </a:defRPr>
              </a:pPr>
              <a:r>
                <a:rPr lang="en-GB" sz="1200" b="0" i="0" u="none" strike="noStrike" dirty="0">
                  <a:solidFill>
                    <a:srgbClr val="A3C476"/>
                  </a:solidFill>
                  <a:latin typeface="Arial"/>
                </a:rPr>
                <a:t>Includes</a:t>
              </a:r>
              <a:r>
                <a:rPr sz="1200" b="0" i="0" u="none" strike="noStrike" dirty="0">
                  <a:solidFill>
                    <a:srgbClr val="A3C476"/>
                  </a:solidFill>
                  <a:latin typeface="Arial"/>
                </a:rPr>
                <a:t>: </a:t>
              </a:r>
            </a:p>
            <a:p>
              <a:pPr marL="171450" lvl="0" indent="-171450" algn="l">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sz="1200" b="0" i="0" u="none" strike="noStrike" dirty="0">
                  <a:solidFill>
                    <a:srgbClr val="3B2313"/>
                  </a:solidFill>
                  <a:latin typeface="Arial"/>
                </a:rPr>
                <a:t>Finding ways to </a:t>
              </a:r>
              <a:r>
                <a:rPr sz="1200" b="0" i="0" u="none" strike="noStrike" dirty="0">
                  <a:solidFill>
                    <a:srgbClr val="2A83CA"/>
                  </a:solidFill>
                  <a:latin typeface="Arial"/>
                </a:rPr>
                <a:t>tolerate</a:t>
              </a:r>
              <a:r>
                <a:rPr sz="1200" b="0" i="0" u="none" strike="noStrike" dirty="0">
                  <a:solidFill>
                    <a:srgbClr val="3B2313"/>
                  </a:solidFill>
                  <a:latin typeface="Arial"/>
                </a:rPr>
                <a:t> distressing emotions.</a:t>
              </a:r>
            </a:p>
            <a:p>
              <a:pPr marL="171450" lvl="0" indent="-171450" algn="l">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sz="1200" b="0" i="0" u="none" strike="noStrike" dirty="0">
                  <a:solidFill>
                    <a:srgbClr val="3B2313"/>
                  </a:solidFill>
                  <a:latin typeface="Arial"/>
                </a:rPr>
                <a:t>Exploring ways to </a:t>
              </a:r>
              <a:r>
                <a:rPr sz="1200" b="0" i="0" u="none" strike="noStrike" dirty="0">
                  <a:solidFill>
                    <a:srgbClr val="2A83CA"/>
                  </a:solidFill>
                  <a:latin typeface="Arial"/>
                </a:rPr>
                <a:t>grieve</a:t>
              </a:r>
              <a:r>
                <a:rPr sz="1200" b="0" i="0" u="none" strike="noStrike" dirty="0">
                  <a:solidFill>
                    <a:srgbClr val="3B2313"/>
                  </a:solidFill>
                  <a:latin typeface="Arial"/>
                </a:rPr>
                <a:t> and process </a:t>
              </a:r>
              <a:r>
                <a:rPr sz="1200" b="0" i="0" u="none" strike="noStrike" dirty="0">
                  <a:solidFill>
                    <a:srgbClr val="2A83CA"/>
                  </a:solidFill>
                  <a:latin typeface="Arial"/>
                </a:rPr>
                <a:t>other emotions</a:t>
              </a:r>
              <a:r>
                <a:rPr sz="1200" b="0" i="0" u="none" strike="noStrike" dirty="0">
                  <a:solidFill>
                    <a:srgbClr val="3B2313"/>
                  </a:solidFill>
                  <a:latin typeface="Arial"/>
                </a:rPr>
                <a:t>.</a:t>
              </a:r>
            </a:p>
            <a:p>
              <a:pPr marL="171450" lvl="0" indent="-171450" algn="l">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sz="1200" b="0" i="0" u="none" strike="noStrike" dirty="0">
                  <a:solidFill>
                    <a:srgbClr val="3B2313"/>
                  </a:solidFill>
                  <a:latin typeface="Arial"/>
                </a:rPr>
                <a:t>Mental states like confusion, dissonance or shock</a:t>
              </a:r>
              <a:r>
                <a:rPr sz="1000" b="0" i="0" u="none" strike="noStrike" dirty="0">
                  <a:solidFill>
                    <a:srgbClr val="3B2313"/>
                  </a:solidFill>
                  <a:latin typeface="Arial"/>
                </a:rPr>
                <a:t>. </a:t>
              </a:r>
            </a:p>
          </p:txBody>
        </p:sp>
        <p:sp>
          <p:nvSpPr>
            <p:cNvPr id="12" name="New shape"/>
            <p:cNvSpPr/>
            <p:nvPr/>
          </p:nvSpPr>
          <p:spPr>
            <a:xfrm>
              <a:off x="-6418885" y="1155598"/>
              <a:ext cx="3422294" cy="1050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25" bIns="-12703"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000000"/>
                  </a:solidFill>
                  <a:latin typeface="Arial"/>
                </a:defRPr>
              </a:pPr>
              <a:r>
                <a:rPr sz="1400" b="0" i="0" u="none" strike="noStrike" dirty="0">
                  <a:solidFill>
                    <a:srgbClr val="A3005A"/>
                  </a:solidFill>
                  <a:latin typeface="Arial"/>
                </a:rPr>
                <a:t>Distancing and self-care</a:t>
              </a:r>
            </a:p>
            <a:p>
              <a:pPr lvl="0" algn="l">
                <a:lnSpc>
                  <a:spcPct val="98291"/>
                </a:lnSpc>
                <a:spcBef>
                  <a:spcPct val="57500"/>
                </a:spcBef>
                <a:spcAft>
                  <a:spcPct val="0"/>
                </a:spcAft>
                <a:buNone/>
                <a:defRPr sz="900" b="0" i="0" u="none" strike="noStrike">
                  <a:solidFill>
                    <a:srgbClr val="000000"/>
                  </a:solidFill>
                  <a:latin typeface="Arial"/>
                </a:defRPr>
              </a:pPr>
              <a:r>
                <a:rPr lang="en-GB" sz="1200" b="0" i="0" u="none" strike="noStrike" dirty="0">
                  <a:solidFill>
                    <a:srgbClr val="A3C476"/>
                  </a:solidFill>
                  <a:latin typeface="Arial"/>
                </a:rPr>
                <a:t>Includes</a:t>
              </a:r>
              <a:r>
                <a:rPr sz="1200" b="0" i="0" u="none" strike="noStrike" dirty="0">
                  <a:solidFill>
                    <a:srgbClr val="A3C476"/>
                  </a:solidFill>
                  <a:latin typeface="Arial"/>
                </a:rPr>
                <a:t>:</a:t>
              </a:r>
            </a:p>
            <a:p>
              <a:pPr marL="171450" lvl="0" indent="-171450" algn="l">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sz="1200" b="0" i="0" u="none" strike="noStrike" dirty="0">
                  <a:solidFill>
                    <a:srgbClr val="3B2313"/>
                  </a:solidFill>
                  <a:latin typeface="Arial"/>
                </a:rPr>
                <a:t>Making time for other things that are important in </a:t>
              </a:r>
              <a:r>
                <a:rPr sz="1200" b="0" i="0" u="none" strike="noStrike" dirty="0">
                  <a:solidFill>
                    <a:srgbClr val="2A83CA"/>
                  </a:solidFill>
                  <a:latin typeface="Arial"/>
                </a:rPr>
                <a:t>life</a:t>
              </a:r>
              <a:r>
                <a:rPr sz="1200" b="0" i="0" u="none" strike="noStrike" dirty="0">
                  <a:solidFill>
                    <a:srgbClr val="3B2313"/>
                  </a:solidFill>
                  <a:latin typeface="Arial"/>
                </a:rPr>
                <a:t>.</a:t>
              </a:r>
            </a:p>
            <a:p>
              <a:pPr marL="171450" lvl="0" indent="-171450" algn="l">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sz="1200" b="0" i="0" u="none" strike="noStrike" dirty="0">
                  <a:solidFill>
                    <a:srgbClr val="2A83CA"/>
                  </a:solidFill>
                  <a:latin typeface="Arial"/>
                </a:rPr>
                <a:t>Denial</a:t>
              </a:r>
              <a:r>
                <a:rPr sz="1200" b="0" i="0" u="none" strike="noStrike" dirty="0">
                  <a:solidFill>
                    <a:srgbClr val="3B2313"/>
                  </a:solidFill>
                  <a:latin typeface="Arial"/>
                </a:rPr>
                <a:t> and avoidance.</a:t>
              </a:r>
            </a:p>
            <a:p>
              <a:pPr marL="171450" lvl="0" indent="-171450" algn="l">
                <a:lnSpc>
                  <a:spcPct val="98291"/>
                </a:lnSpc>
                <a:spcBef>
                  <a:spcPct val="57500"/>
                </a:spcBef>
                <a:spcAft>
                  <a:spcPct val="0"/>
                </a:spcAft>
                <a:buFont typeface="Arial" panose="020B0604020202020204" pitchFamily="34" charset="0"/>
                <a:buChar char="•"/>
                <a:defRPr sz="900" b="0" i="0" u="none" strike="noStrike">
                  <a:solidFill>
                    <a:srgbClr val="000000"/>
                  </a:solidFill>
                  <a:latin typeface="Arial"/>
                </a:defRPr>
              </a:pPr>
              <a:r>
                <a:rPr sz="1200" b="0" i="0" u="none" strike="noStrike" dirty="0">
                  <a:solidFill>
                    <a:srgbClr val="2A83CA"/>
                  </a:solidFill>
                  <a:latin typeface="Arial"/>
                </a:rPr>
                <a:t>Rest</a:t>
              </a:r>
              <a:r>
                <a:rPr sz="1200" b="0" i="0" u="none" strike="noStrike" dirty="0">
                  <a:solidFill>
                    <a:srgbClr val="3B2313"/>
                  </a:solidFill>
                  <a:latin typeface="Arial"/>
                </a:rPr>
                <a:t> and taking care of ourselves.</a:t>
              </a:r>
            </a:p>
          </p:txBody>
        </p:sp>
      </p:grpSp>
      <p:sp>
        <p:nvSpPr>
          <p:cNvPr id="13" name="New shape"/>
          <p:cNvSpPr/>
          <p:nvPr/>
        </p:nvSpPr>
        <p:spPr>
          <a:xfrm>
            <a:off x="1708149" y="168270"/>
            <a:ext cx="7217147"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dirty="0">
                <a:solidFill>
                  <a:srgbClr val="23637A"/>
                </a:solidFill>
                <a:latin typeface="Arial"/>
              </a:rPr>
              <a:t>What shall we talk about next time?</a:t>
            </a:r>
          </a:p>
        </p:txBody>
      </p:sp>
      <p:sp>
        <p:nvSpPr>
          <p:cNvPr id="14" name="New shape"/>
          <p:cNvSpPr/>
          <p:nvPr/>
        </p:nvSpPr>
        <p:spPr>
          <a:xfrm>
            <a:off x="2579714" y="3385658"/>
            <a:ext cx="6427158" cy="627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9009"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000" b="0" i="0" u="none" strike="noStrike">
                <a:solidFill>
                  <a:srgbClr val="000000"/>
                </a:solidFill>
                <a:latin typeface="Arial"/>
              </a:defRPr>
            </a:pPr>
            <a:r>
              <a:rPr lang="en-GB" sz="2800" b="0" i="0" u="none" strike="noStrike" dirty="0">
                <a:solidFill>
                  <a:srgbClr val="2A83CA"/>
                </a:solidFill>
                <a:latin typeface="Arial"/>
              </a:rPr>
              <a:t>Healthy coping and changing</a:t>
            </a:r>
            <a:endParaRPr sz="2800" b="0" i="0" u="none" strike="noStrike" dirty="0">
              <a:solidFill>
                <a:srgbClr val="2A83CA"/>
              </a:solidFill>
              <a:latin typeface="Arial"/>
            </a:endParaRPr>
          </a:p>
        </p:txBody>
      </p:sp>
      <p:sp>
        <p:nvSpPr>
          <p:cNvPr id="15" name="New shape"/>
          <p:cNvSpPr/>
          <p:nvPr/>
        </p:nvSpPr>
        <p:spPr>
          <a:xfrm>
            <a:off x="1146470" y="1186207"/>
            <a:ext cx="8139039" cy="30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9009"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000" b="0" i="0" u="none" strike="noStrike">
                <a:solidFill>
                  <a:srgbClr val="000000"/>
                </a:solidFill>
                <a:latin typeface="Arial"/>
              </a:defRPr>
            </a:pPr>
            <a:r>
              <a:rPr lang="en-GB" sz="2800" b="0" i="0" u="none" strike="noStrike" dirty="0">
                <a:solidFill>
                  <a:srgbClr val="2A83CA"/>
                </a:solidFill>
                <a:latin typeface="Arial"/>
              </a:rPr>
              <a:t>The process of climate anxiety and ecological grief</a:t>
            </a:r>
            <a:endParaRPr sz="2800" b="0" i="0" u="none" strike="noStrike" dirty="0">
              <a:solidFill>
                <a:srgbClr val="2A83CA"/>
              </a:solidFill>
              <a:latin typeface="Arial"/>
            </a:endParaRPr>
          </a:p>
        </p:txBody>
      </p:sp>
      <p:sp>
        <p:nvSpPr>
          <p:cNvPr id="16" name="New shape"/>
          <p:cNvSpPr/>
          <p:nvPr/>
        </p:nvSpPr>
        <p:spPr>
          <a:xfrm>
            <a:off x="1870936" y="2130449"/>
            <a:ext cx="739775" cy="19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000000"/>
                </a:solidFill>
                <a:latin typeface="Arial"/>
              </a:defRPr>
            </a:pPr>
            <a:r>
              <a:rPr sz="1600" b="0" i="0" u="none" strike="noStrike" dirty="0">
                <a:solidFill>
                  <a:srgbClr val="0096CC"/>
                </a:solidFill>
                <a:latin typeface="Arial"/>
              </a:rPr>
              <a:t>Waking up</a:t>
            </a:r>
          </a:p>
        </p:txBody>
      </p:sp>
      <p:sp>
        <p:nvSpPr>
          <p:cNvPr id="19" name="New shape"/>
          <p:cNvSpPr/>
          <p:nvPr/>
        </p:nvSpPr>
        <p:spPr>
          <a:xfrm>
            <a:off x="5793293" y="2204205"/>
            <a:ext cx="1080120" cy="195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000000"/>
                </a:solidFill>
                <a:latin typeface="Arial"/>
              </a:defRPr>
            </a:pPr>
            <a:r>
              <a:rPr sz="1200" b="0" i="0" u="none" strike="noStrike" dirty="0">
                <a:solidFill>
                  <a:srgbClr val="0096CC"/>
                </a:solidFill>
                <a:latin typeface="Arial"/>
              </a:rPr>
              <a:t>Adjustment and </a:t>
            </a:r>
            <a:br>
              <a:rPr lang="en-GB" sz="1200" b="0" i="0" u="none" strike="noStrike" dirty="0">
                <a:solidFill>
                  <a:srgbClr val="0096CC"/>
                </a:solidFill>
                <a:latin typeface="Arial"/>
              </a:rPr>
            </a:br>
            <a:r>
              <a:rPr sz="1200" b="0" i="0" u="none" strike="noStrike" dirty="0">
                <a:solidFill>
                  <a:srgbClr val="0096CC"/>
                </a:solidFill>
                <a:latin typeface="Arial"/>
              </a:rPr>
              <a:t>transformation</a:t>
            </a:r>
          </a:p>
        </p:txBody>
      </p:sp>
      <p:sp>
        <p:nvSpPr>
          <p:cNvPr id="20" name="New shape"/>
          <p:cNvSpPr/>
          <p:nvPr/>
        </p:nvSpPr>
        <p:spPr>
          <a:xfrm>
            <a:off x="7223083" y="2080476"/>
            <a:ext cx="1905620" cy="19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000000"/>
                </a:solidFill>
                <a:latin typeface="Arial"/>
              </a:defRPr>
            </a:pPr>
            <a:r>
              <a:rPr sz="1600" b="0" i="0" u="none" strike="noStrike" dirty="0">
                <a:solidFill>
                  <a:srgbClr val="0096CC"/>
                </a:solidFill>
                <a:latin typeface="Arial"/>
              </a:rPr>
              <a:t>Living with the </a:t>
            </a:r>
            <a:br>
              <a:rPr lang="en-GB" sz="1600" b="0" i="0" u="none" strike="noStrike" dirty="0">
                <a:solidFill>
                  <a:srgbClr val="0096CC"/>
                </a:solidFill>
                <a:latin typeface="Arial"/>
              </a:rPr>
            </a:br>
            <a:r>
              <a:rPr sz="1600" b="0" i="0" u="none" strike="noStrike" dirty="0">
                <a:solidFill>
                  <a:srgbClr val="0096CC"/>
                </a:solidFill>
                <a:latin typeface="Arial"/>
              </a:rPr>
              <a:t>climate crisis</a:t>
            </a:r>
          </a:p>
        </p:txBody>
      </p:sp>
      <p:sp>
        <p:nvSpPr>
          <p:cNvPr id="29" name="Arrow: Right 28">
            <a:extLst>
              <a:ext uri="{FF2B5EF4-FFF2-40B4-BE49-F238E27FC236}">
                <a16:creationId xmlns:a16="http://schemas.microsoft.com/office/drawing/2014/main" id="{55DD0F0F-1E06-238B-D186-2465288B1601}"/>
              </a:ext>
            </a:extLst>
          </p:cNvPr>
          <p:cNvSpPr/>
          <p:nvPr/>
        </p:nvSpPr>
        <p:spPr>
          <a:xfrm>
            <a:off x="2952975" y="1817010"/>
            <a:ext cx="1204340" cy="100443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New shape"/>
          <p:cNvSpPr/>
          <p:nvPr/>
        </p:nvSpPr>
        <p:spPr>
          <a:xfrm>
            <a:off x="3198578" y="2198625"/>
            <a:ext cx="448965" cy="19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200" b="0" i="0" u="none" strike="noStrike">
                <a:solidFill>
                  <a:srgbClr val="000000"/>
                </a:solidFill>
                <a:latin typeface="Arial"/>
              </a:defRPr>
            </a:pPr>
            <a:r>
              <a:rPr sz="1200" b="0" i="0" u="none" strike="noStrike" dirty="0">
                <a:solidFill>
                  <a:srgbClr val="0096CC"/>
                </a:solidFill>
                <a:latin typeface="Arial"/>
              </a:rPr>
              <a:t>Shock</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568865" y="1814055"/>
            <a:ext cx="3354834"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dirty="0">
                <a:solidFill>
                  <a:srgbClr val="23637A"/>
                </a:solidFill>
                <a:latin typeface="Arial"/>
              </a:rPr>
              <a:t>Making</a:t>
            </a:r>
            <a:r>
              <a:rPr sz="3600" b="0" i="0" u="none" strike="noStrike" dirty="0">
                <a:solidFill>
                  <a:srgbClr val="2A83CA"/>
                </a:solidFill>
                <a:latin typeface="Arial"/>
              </a:rPr>
              <a:t> </a:t>
            </a:r>
            <a:r>
              <a:rPr sz="3600" b="0" i="0" u="none" strike="noStrike" dirty="0">
                <a:solidFill>
                  <a:srgbClr val="23637A"/>
                </a:solidFill>
                <a:latin typeface="Arial"/>
              </a:rPr>
              <a:t>changes</a:t>
            </a:r>
          </a:p>
        </p:txBody>
      </p:sp>
      <p:sp>
        <p:nvSpPr>
          <p:cNvPr id="3" name="New shape"/>
          <p:cNvSpPr/>
          <p:nvPr/>
        </p:nvSpPr>
        <p:spPr>
          <a:xfrm>
            <a:off x="2992565" y="2735542"/>
            <a:ext cx="4466016" cy="365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3351" rIns="-13146"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2400" b="0" i="0" u="none" strike="noStrike">
                <a:solidFill>
                  <a:srgbClr val="282828"/>
                </a:solidFill>
                <a:latin typeface="Arial"/>
              </a:defRPr>
            </a:pPr>
            <a:r>
              <a:rPr sz="2400" b="0" i="0" u="none" strike="noStrike" dirty="0">
                <a:solidFill>
                  <a:srgbClr val="3B2313"/>
                </a:solidFill>
                <a:latin typeface="Arial"/>
              </a:rPr>
              <a:t>Action plans and other strategies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0160000" cy="5715000"/>
          </a:xfrm>
          <a:prstGeom prst="rect">
            <a:avLst/>
          </a:prstGeom>
          <a:blipFill>
            <a:blip r:embed="rId2">
              <a:alphaModFix/>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199689" y="535132"/>
            <a:ext cx="4413671" cy="134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dirty="0">
                <a:solidFill>
                  <a:srgbClr val="23637A"/>
                </a:solidFill>
                <a:latin typeface="Arial"/>
              </a:rPr>
              <a:t>Writing an action plan</a:t>
            </a:r>
          </a:p>
          <a:p>
            <a:pPr lvl="0" algn="l">
              <a:lnSpc>
                <a:spcPct val="98291"/>
              </a:lnSpc>
              <a:spcBef>
                <a:spcPct val="57500"/>
              </a:spcBef>
              <a:spcAft>
                <a:spcPct val="0"/>
              </a:spcAft>
              <a:buNone/>
              <a:defRPr sz="3600" b="0" i="0" u="none" strike="noStrike">
                <a:solidFill>
                  <a:srgbClr val="00008B"/>
                </a:solidFill>
                <a:latin typeface="Arial"/>
              </a:defRPr>
            </a:pPr>
            <a:endParaRPr sz="3600" b="0" i="0" u="none" strike="noStrike" dirty="0">
              <a:solidFill>
                <a:srgbClr val="23637A"/>
              </a:solidFill>
              <a:latin typeface="Arial"/>
            </a:endParaRPr>
          </a:p>
        </p:txBody>
      </p:sp>
      <p:sp>
        <p:nvSpPr>
          <p:cNvPr id="3" name="New shape"/>
          <p:cNvSpPr/>
          <p:nvPr/>
        </p:nvSpPr>
        <p:spPr>
          <a:xfrm>
            <a:off x="882391" y="2039048"/>
            <a:ext cx="8202168" cy="302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12266" rIns="-12700" bIns="-12700" rtlCol="0" anchor="t">
            <a:noAutofit/>
          </a:bodyPr>
          <a:lstStyle>
            <a:defPPr>
              <a:defRPr sz="2000" b="0" i="0" u="none" strike="noStrike">
                <a:solidFill>
                  <a:srgbClr val="000000"/>
                </a:solidFill>
                <a:latin typeface="Arial"/>
              </a:defRPr>
            </a:defPPr>
          </a:lstStyle>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dirty="0">
                <a:solidFill>
                  <a:srgbClr val="3B2313"/>
                </a:solidFill>
                <a:latin typeface="Arial"/>
              </a:rPr>
              <a:t>Identify your problem or goal.</a:t>
            </a:r>
          </a:p>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dirty="0">
                <a:solidFill>
                  <a:srgbClr val="3B2313"/>
                </a:solidFill>
                <a:latin typeface="Arial"/>
              </a:rPr>
              <a:t>Brainstorm ways of solving your problem or reaching your goal.</a:t>
            </a:r>
          </a:p>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dirty="0">
                <a:solidFill>
                  <a:srgbClr val="3B2313"/>
                </a:solidFill>
                <a:latin typeface="Arial"/>
              </a:rPr>
              <a:t>Choose one option to try over the next fortnight.</a:t>
            </a:r>
          </a:p>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dirty="0">
                <a:solidFill>
                  <a:srgbClr val="3B2313"/>
                </a:solidFill>
                <a:latin typeface="Arial"/>
              </a:rPr>
              <a:t>Write out exactly what you'll do. Be specific: what, when, where, how much.</a:t>
            </a:r>
          </a:p>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dirty="0">
                <a:solidFill>
                  <a:srgbClr val="3B2313"/>
                </a:solidFill>
                <a:latin typeface="Arial"/>
              </a:rPr>
              <a:t>Reality check. Is your plan realistic? If not adjust it.</a:t>
            </a:r>
          </a:p>
          <a:p>
            <a:pPr lvl="0" algn="l">
              <a:lnSpc>
                <a:spcPct val="98291"/>
              </a:lnSpc>
              <a:spcBef>
                <a:spcPct val="0"/>
              </a:spcBef>
              <a:spcAft>
                <a:spcPct val="0"/>
              </a:spcAft>
              <a:buAutoNum type="arabicPeriod"/>
              <a:defRPr sz="2300" b="0" i="0" u="none" strike="noStrike">
                <a:solidFill>
                  <a:srgbClr val="282828"/>
                </a:solidFill>
                <a:latin typeface="Arial"/>
              </a:defRPr>
            </a:pPr>
            <a:r>
              <a:rPr sz="2300" b="0" i="0" u="none" strike="noStrike" dirty="0">
                <a:solidFill>
                  <a:srgbClr val="3B2313"/>
                </a:solidFill>
                <a:latin typeface="Arial"/>
              </a:rPr>
              <a:t>How will you remember your plan?</a:t>
            </a:r>
          </a:p>
        </p:txBody>
      </p:sp>
      <p:sp>
        <p:nvSpPr>
          <p:cNvPr id="4" name="New shape"/>
          <p:cNvSpPr/>
          <p:nvPr/>
        </p:nvSpPr>
        <p:spPr>
          <a:xfrm>
            <a:off x="6276022" y="5740935"/>
            <a:ext cx="3613400" cy="1570253"/>
          </a:xfrm>
          <a:prstGeom prst="rect">
            <a:avLst/>
          </a:prstGeom>
          <a:blipFill>
            <a:blip r:embed="rId2">
              <a:alphaModFix/>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695624" y="1289720"/>
            <a:ext cx="1778967"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dirty="0">
                <a:solidFill>
                  <a:srgbClr val="23637A"/>
                </a:solidFill>
                <a:latin typeface="Arial"/>
              </a:rPr>
              <a:t>Tool Box</a:t>
            </a:r>
          </a:p>
        </p:txBody>
      </p:sp>
      <p:sp>
        <p:nvSpPr>
          <p:cNvPr id="3" name="TextBox 2">
            <a:hlinkClick r:id="rId2" action="ppaction://hlinksldjump"/>
            <a:extLst>
              <a:ext uri="{FF2B5EF4-FFF2-40B4-BE49-F238E27FC236}">
                <a16:creationId xmlns:a16="http://schemas.microsoft.com/office/drawing/2014/main" id="{F2C99AFB-9624-42AE-9B77-7618921D7F8A}"/>
              </a:ext>
            </a:extLst>
          </p:cNvPr>
          <p:cNvSpPr txBox="1"/>
          <p:nvPr/>
        </p:nvSpPr>
        <p:spPr>
          <a:xfrm>
            <a:off x="1402613" y="2225824"/>
            <a:ext cx="4547592" cy="369332"/>
          </a:xfrm>
          <a:prstGeom prst="rect">
            <a:avLst/>
          </a:prstGeom>
          <a:noFill/>
        </p:spPr>
        <p:txBody>
          <a:bodyPr wrap="none" rtlCol="0">
            <a:spAutoFit/>
          </a:bodyPr>
          <a:lstStyle/>
          <a:p>
            <a:r>
              <a:rPr lang="en-GB" dirty="0">
                <a:solidFill>
                  <a:srgbClr val="2A83CA"/>
                </a:solidFill>
                <a:hlinkClick r:id="rId2" action="ppaction://hlinksldjump"/>
              </a:rPr>
              <a:t>The process </a:t>
            </a:r>
            <a:r>
              <a:rPr lang="en-GB" dirty="0">
                <a:solidFill>
                  <a:srgbClr val="2A83CA"/>
                </a:solidFill>
                <a:hlinkClick r:id="rId2" action="ppaction://hlinksldjump"/>
              </a:rPr>
              <a:t>of eco-anxiety and ecological grief</a:t>
            </a:r>
            <a:endParaRPr lang="en-GB" dirty="0">
              <a:solidFill>
                <a:srgbClr val="2A83CA"/>
              </a:solidFill>
            </a:endParaRPr>
          </a:p>
        </p:txBody>
      </p:sp>
      <p:sp>
        <p:nvSpPr>
          <p:cNvPr id="4" name="TextBox 3">
            <a:extLst>
              <a:ext uri="{FF2B5EF4-FFF2-40B4-BE49-F238E27FC236}">
                <a16:creationId xmlns:a16="http://schemas.microsoft.com/office/drawing/2014/main" id="{37B5162B-DB62-FEF0-6BB3-92ACE473E0F6}"/>
              </a:ext>
            </a:extLst>
          </p:cNvPr>
          <p:cNvSpPr txBox="1"/>
          <p:nvPr/>
        </p:nvSpPr>
        <p:spPr>
          <a:xfrm>
            <a:off x="1402612" y="2995082"/>
            <a:ext cx="4143955" cy="369332"/>
          </a:xfrm>
          <a:prstGeom prst="rect">
            <a:avLst/>
          </a:prstGeom>
          <a:noFill/>
        </p:spPr>
        <p:txBody>
          <a:bodyPr wrap="square" rtlCol="0">
            <a:spAutoFit/>
          </a:bodyPr>
          <a:lstStyle/>
          <a:p>
            <a:r>
              <a:rPr lang="en-GB" dirty="0">
                <a:hlinkClick r:id="rId3" action="ppaction://hlinksldjump"/>
              </a:rPr>
              <a:t>Three Spheres of transformation</a:t>
            </a:r>
            <a:endParaRPr lang="en-GB" dirty="0"/>
          </a:p>
        </p:txBody>
      </p:sp>
      <p:sp>
        <p:nvSpPr>
          <p:cNvPr id="5" name="TextBox 4">
            <a:extLst>
              <a:ext uri="{FF2B5EF4-FFF2-40B4-BE49-F238E27FC236}">
                <a16:creationId xmlns:a16="http://schemas.microsoft.com/office/drawing/2014/main" id="{C860D382-5EAF-28AC-9824-E87A422935B5}"/>
              </a:ext>
            </a:extLst>
          </p:cNvPr>
          <p:cNvSpPr txBox="1"/>
          <p:nvPr/>
        </p:nvSpPr>
        <p:spPr>
          <a:xfrm>
            <a:off x="1402613" y="3764340"/>
            <a:ext cx="4325459" cy="369332"/>
          </a:xfrm>
          <a:prstGeom prst="rect">
            <a:avLst/>
          </a:prstGeom>
          <a:noFill/>
        </p:spPr>
        <p:txBody>
          <a:bodyPr wrap="square" rtlCol="0">
            <a:spAutoFit/>
          </a:bodyPr>
          <a:lstStyle/>
          <a:p>
            <a:r>
              <a:rPr lang="en-GB" dirty="0">
                <a:hlinkClick r:id="rId4" action="ppaction://hlinksldjump"/>
              </a:rPr>
              <a:t>Leverage points for systems change</a:t>
            </a:r>
            <a:endParaRPr lang="en-GB"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0160000" cy="5715000"/>
          </a:xfrm>
          <a:prstGeom prst="rect">
            <a:avLst/>
          </a:prstGeom>
          <a:blipFill>
            <a:blip r:embed="rId2">
              <a:alphaModFix/>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E2C10DF0-3A86-4DD3-2DC8-D3617569563F}"/>
              </a:ext>
            </a:extLst>
          </p:cNvPr>
          <p:cNvSpPr/>
          <p:nvPr/>
        </p:nvSpPr>
        <p:spPr>
          <a:xfrm>
            <a:off x="252040" y="4543493"/>
            <a:ext cx="950554" cy="1063539"/>
          </a:xfrm>
          <a:prstGeom prst="rect">
            <a:avLst/>
          </a:prstGeom>
          <a:solidFill>
            <a:srgbClr val="FF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5BC30178-D300-417A-6C26-5D21F32DA4C1}"/>
              </a:ext>
            </a:extLst>
          </p:cNvPr>
          <p:cNvSpPr/>
          <p:nvPr/>
        </p:nvSpPr>
        <p:spPr>
          <a:xfrm>
            <a:off x="1264965" y="3889367"/>
            <a:ext cx="1230802" cy="2194330"/>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4" name="Rectangle 63">
            <a:extLst>
              <a:ext uri="{FF2B5EF4-FFF2-40B4-BE49-F238E27FC236}">
                <a16:creationId xmlns:a16="http://schemas.microsoft.com/office/drawing/2014/main" id="{3CD6CB20-92DC-1260-9356-786C32F59970}"/>
              </a:ext>
            </a:extLst>
          </p:cNvPr>
          <p:cNvSpPr/>
          <p:nvPr/>
        </p:nvSpPr>
        <p:spPr>
          <a:xfrm>
            <a:off x="2591345" y="3361168"/>
            <a:ext cx="1617433" cy="3592369"/>
          </a:xfrm>
          <a:prstGeom prst="rect">
            <a:avLst/>
          </a:prstGeom>
          <a:solidFill>
            <a:srgbClr val="E7F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6DBF1366-7AF6-671C-49F2-2807F3A8CC68}"/>
              </a:ext>
            </a:extLst>
          </p:cNvPr>
          <p:cNvSpPr/>
          <p:nvPr/>
        </p:nvSpPr>
        <p:spPr>
          <a:xfrm>
            <a:off x="4316327" y="2841017"/>
            <a:ext cx="5760779" cy="4654382"/>
          </a:xfrm>
          <a:prstGeom prst="rect">
            <a:avLst/>
          </a:prstGeom>
          <a:solidFill>
            <a:srgbClr val="E7F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New shape"/>
          <p:cNvSpPr/>
          <p:nvPr/>
        </p:nvSpPr>
        <p:spPr>
          <a:xfrm>
            <a:off x="256164" y="7364537"/>
            <a:ext cx="3957518" cy="255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5102" rIns="-38917"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700" b="0" i="0" u="none" strike="noStrike">
                <a:solidFill>
                  <a:srgbClr val="000000"/>
                </a:solidFill>
                <a:latin typeface="Arial"/>
              </a:defRPr>
            </a:pPr>
            <a:r>
              <a:rPr sz="700" b="0" i="0" u="none" strike="noStrike" dirty="0">
                <a:solidFill>
                  <a:srgbClr val="000000"/>
                </a:solidFill>
                <a:latin typeface="Arial"/>
              </a:rPr>
              <a:t>Adapted from Dr </a:t>
            </a:r>
            <a:r>
              <a:rPr sz="700" b="0" i="0" u="none" strike="noStrike" dirty="0" err="1">
                <a:solidFill>
                  <a:srgbClr val="000000"/>
                </a:solidFill>
                <a:latin typeface="Arial"/>
              </a:rPr>
              <a:t>Panu</a:t>
            </a:r>
            <a:r>
              <a:rPr sz="700" b="0" i="0" u="none" strike="noStrike" dirty="0">
                <a:solidFill>
                  <a:srgbClr val="000000"/>
                </a:solidFill>
                <a:latin typeface="Arial"/>
              </a:rPr>
              <a:t> </a:t>
            </a:r>
            <a:r>
              <a:rPr sz="700" b="0" i="0" u="none" strike="noStrike" dirty="0" err="1">
                <a:solidFill>
                  <a:srgbClr val="000000"/>
                </a:solidFill>
                <a:latin typeface="Arial"/>
              </a:rPr>
              <a:t>Pihkala's</a:t>
            </a:r>
            <a:r>
              <a:rPr sz="700" b="0" i="0" u="none" strike="noStrike" dirty="0">
                <a:solidFill>
                  <a:srgbClr val="000000"/>
                </a:solidFill>
                <a:latin typeface="Arial"/>
              </a:rPr>
              <a:t> </a:t>
            </a:r>
            <a:r>
              <a:rPr sz="700" b="0" i="1" u="none" strike="noStrike" dirty="0">
                <a:solidFill>
                  <a:srgbClr val="000000"/>
                </a:solidFill>
                <a:latin typeface="Arial"/>
              </a:rPr>
              <a:t>Process model of eco-anxiety and ecological grief </a:t>
            </a:r>
            <a:r>
              <a:rPr sz="700" b="0" i="0" u="none" strike="noStrike" dirty="0">
                <a:solidFill>
                  <a:srgbClr val="000000"/>
                </a:solidFill>
                <a:latin typeface="Arial"/>
              </a:rPr>
              <a:t>(2022)</a:t>
            </a:r>
          </a:p>
        </p:txBody>
      </p:sp>
      <p:grpSp>
        <p:nvGrpSpPr>
          <p:cNvPr id="3" name="Group 2"/>
          <p:cNvGrpSpPr/>
          <p:nvPr/>
        </p:nvGrpSpPr>
        <p:grpSpPr>
          <a:xfrm>
            <a:off x="717918" y="1116345"/>
            <a:ext cx="7263147" cy="1555553"/>
            <a:chOff x="-635000" y="317500"/>
            <a:chExt cx="7664769" cy="1795773"/>
          </a:xfrm>
        </p:grpSpPr>
        <p:sp>
          <p:nvSpPr>
            <p:cNvPr id="4" name="New shape"/>
            <p:cNvSpPr/>
            <p:nvPr/>
          </p:nvSpPr>
          <p:spPr>
            <a:xfrm>
              <a:off x="779945" y="329886"/>
              <a:ext cx="3005150" cy="1783387"/>
            </a:xfrm>
            <a:custGeom>
              <a:avLst/>
              <a:gdLst/>
              <a:ahLst/>
              <a:cxnLst/>
              <a:rect l="l" t="t" r="r" b="b"/>
              <a:pathLst>
                <a:path w="2955569" h="1783387">
                  <a:moveTo>
                    <a:pt x="492594" y="0"/>
                  </a:moveTo>
                  <a:lnTo>
                    <a:pt x="2512009" y="0"/>
                  </a:lnTo>
                  <a:lnTo>
                    <a:pt x="2649956" y="20744"/>
                  </a:lnTo>
                  <a:lnTo>
                    <a:pt x="2773210" y="65264"/>
                  </a:lnTo>
                  <a:lnTo>
                    <a:pt x="2842387" y="107005"/>
                  </a:lnTo>
                  <a:lnTo>
                    <a:pt x="2916161" y="181383"/>
                  </a:lnTo>
                  <a:lnTo>
                    <a:pt x="2950540" y="264596"/>
                  </a:lnTo>
                  <a:lnTo>
                    <a:pt x="2955569" y="297233"/>
                  </a:lnTo>
                  <a:lnTo>
                    <a:pt x="2955569" y="1486144"/>
                  </a:lnTo>
                  <a:lnTo>
                    <a:pt x="2940888" y="1545592"/>
                  </a:lnTo>
                  <a:lnTo>
                    <a:pt x="2916161" y="1598983"/>
                  </a:lnTo>
                  <a:lnTo>
                    <a:pt x="2842387" y="1673341"/>
                  </a:lnTo>
                  <a:lnTo>
                    <a:pt x="2773210" y="1715074"/>
                  </a:lnTo>
                  <a:lnTo>
                    <a:pt x="2649956" y="1759600"/>
                  </a:lnTo>
                  <a:lnTo>
                    <a:pt x="2512009" y="1780339"/>
                  </a:lnTo>
                  <a:lnTo>
                    <a:pt x="2462961" y="1783387"/>
                  </a:lnTo>
                  <a:lnTo>
                    <a:pt x="492594" y="1783387"/>
                  </a:lnTo>
                  <a:lnTo>
                    <a:pt x="389039" y="1774522"/>
                  </a:lnTo>
                  <a:lnTo>
                    <a:pt x="300596" y="1759600"/>
                  </a:lnTo>
                  <a:lnTo>
                    <a:pt x="177330" y="1715074"/>
                  </a:lnTo>
                  <a:lnTo>
                    <a:pt x="108585" y="1673341"/>
                  </a:lnTo>
                  <a:lnTo>
                    <a:pt x="34378" y="1598983"/>
                  </a:lnTo>
                  <a:lnTo>
                    <a:pt x="0" y="1516001"/>
                  </a:lnTo>
                  <a:lnTo>
                    <a:pt x="0" y="264596"/>
                  </a:lnTo>
                  <a:lnTo>
                    <a:pt x="34378" y="181383"/>
                  </a:lnTo>
                  <a:lnTo>
                    <a:pt x="108585" y="107005"/>
                  </a:lnTo>
                  <a:lnTo>
                    <a:pt x="177330" y="65264"/>
                  </a:lnTo>
                  <a:lnTo>
                    <a:pt x="300596" y="20744"/>
                  </a:lnTo>
                  <a:lnTo>
                    <a:pt x="438518" y="0"/>
                  </a:lnTo>
                  <a:close/>
                </a:path>
              </a:pathLst>
            </a:custGeom>
            <a:solidFill>
              <a:srgbClr val="E7F6FF">
                <a:alpha val="80000"/>
              </a:srgbClr>
            </a:solidFill>
            <a:ln w="38100" cap="rnd">
              <a:solidFill>
                <a:srgbClr val="FFFFFF">
                  <a:alpha val="8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5" name="New shape"/>
            <p:cNvSpPr/>
            <p:nvPr/>
          </p:nvSpPr>
          <p:spPr>
            <a:xfrm>
              <a:off x="3968288" y="317500"/>
              <a:ext cx="3061481" cy="1762855"/>
            </a:xfrm>
            <a:custGeom>
              <a:avLst/>
              <a:gdLst/>
              <a:ahLst/>
              <a:cxnLst/>
              <a:rect l="l" t="t" r="r" b="b"/>
              <a:pathLst>
                <a:path w="2282570" h="1762855">
                  <a:moveTo>
                    <a:pt x="380428" y="0"/>
                  </a:moveTo>
                  <a:lnTo>
                    <a:pt x="1940026" y="0"/>
                  </a:lnTo>
                  <a:lnTo>
                    <a:pt x="2046554" y="20505"/>
                  </a:lnTo>
                  <a:lnTo>
                    <a:pt x="2141740" y="64512"/>
                  </a:lnTo>
                  <a:lnTo>
                    <a:pt x="2195170" y="105771"/>
                  </a:lnTo>
                  <a:lnTo>
                    <a:pt x="2252141" y="179297"/>
                  </a:lnTo>
                  <a:lnTo>
                    <a:pt x="2278697" y="261552"/>
                  </a:lnTo>
                  <a:lnTo>
                    <a:pt x="2282570" y="293805"/>
                  </a:lnTo>
                  <a:lnTo>
                    <a:pt x="2282570" y="1469015"/>
                  </a:lnTo>
                  <a:lnTo>
                    <a:pt x="2271242" y="1527765"/>
                  </a:lnTo>
                  <a:lnTo>
                    <a:pt x="2252141" y="1580534"/>
                  </a:lnTo>
                  <a:lnTo>
                    <a:pt x="2195170" y="1654079"/>
                  </a:lnTo>
                  <a:lnTo>
                    <a:pt x="2141740" y="1695342"/>
                  </a:lnTo>
                  <a:lnTo>
                    <a:pt x="2046554" y="1739347"/>
                  </a:lnTo>
                  <a:lnTo>
                    <a:pt x="1940026" y="1759858"/>
                  </a:lnTo>
                  <a:lnTo>
                    <a:pt x="1902142" y="1762855"/>
                  </a:lnTo>
                  <a:lnTo>
                    <a:pt x="380428" y="1762855"/>
                  </a:lnTo>
                  <a:lnTo>
                    <a:pt x="300456" y="1754105"/>
                  </a:lnTo>
                  <a:lnTo>
                    <a:pt x="232155" y="1739347"/>
                  </a:lnTo>
                  <a:lnTo>
                    <a:pt x="136956" y="1695342"/>
                  </a:lnTo>
                  <a:lnTo>
                    <a:pt x="83858" y="1654079"/>
                  </a:lnTo>
                  <a:lnTo>
                    <a:pt x="26555" y="1580534"/>
                  </a:lnTo>
                  <a:lnTo>
                    <a:pt x="0" y="1498517"/>
                  </a:lnTo>
                  <a:lnTo>
                    <a:pt x="0" y="261552"/>
                  </a:lnTo>
                  <a:lnTo>
                    <a:pt x="26555" y="179297"/>
                  </a:lnTo>
                  <a:lnTo>
                    <a:pt x="83858" y="105771"/>
                  </a:lnTo>
                  <a:lnTo>
                    <a:pt x="136956" y="64512"/>
                  </a:lnTo>
                  <a:lnTo>
                    <a:pt x="232155" y="20505"/>
                  </a:lnTo>
                  <a:lnTo>
                    <a:pt x="338670" y="0"/>
                  </a:lnTo>
                  <a:close/>
                </a:path>
              </a:pathLst>
            </a:custGeom>
            <a:solidFill>
              <a:srgbClr val="E7F6FF"/>
            </a:solidFill>
            <a:ln w="38100" cap="rnd">
              <a:solidFill>
                <a:srgbClr val="FFFFF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6" name="New shape"/>
            <p:cNvSpPr/>
            <p:nvPr/>
          </p:nvSpPr>
          <p:spPr>
            <a:xfrm>
              <a:off x="-635000" y="317501"/>
              <a:ext cx="1286226" cy="1681728"/>
            </a:xfrm>
            <a:custGeom>
              <a:avLst/>
              <a:gdLst/>
              <a:ahLst/>
              <a:cxnLst/>
              <a:rect l="l" t="t" r="r" b="b"/>
              <a:pathLst>
                <a:path w="1154595" h="1572141">
                  <a:moveTo>
                    <a:pt x="192430" y="0"/>
                  </a:moveTo>
                  <a:lnTo>
                    <a:pt x="981316" y="0"/>
                  </a:lnTo>
                  <a:lnTo>
                    <a:pt x="1035202" y="18285"/>
                  </a:lnTo>
                  <a:lnTo>
                    <a:pt x="1083348" y="57533"/>
                  </a:lnTo>
                  <a:lnTo>
                    <a:pt x="1110373" y="94329"/>
                  </a:lnTo>
                  <a:lnTo>
                    <a:pt x="1139190" y="159887"/>
                  </a:lnTo>
                  <a:lnTo>
                    <a:pt x="1152626" y="233255"/>
                  </a:lnTo>
                  <a:lnTo>
                    <a:pt x="1154595" y="262021"/>
                  </a:lnTo>
                  <a:lnTo>
                    <a:pt x="1154595" y="1310115"/>
                  </a:lnTo>
                  <a:lnTo>
                    <a:pt x="1148854" y="1362528"/>
                  </a:lnTo>
                  <a:lnTo>
                    <a:pt x="1139190" y="1409582"/>
                  </a:lnTo>
                  <a:lnTo>
                    <a:pt x="1110373" y="1475139"/>
                  </a:lnTo>
                  <a:lnTo>
                    <a:pt x="1083348" y="1511944"/>
                  </a:lnTo>
                  <a:lnTo>
                    <a:pt x="1035202" y="1551187"/>
                  </a:lnTo>
                  <a:lnTo>
                    <a:pt x="981316" y="1569462"/>
                  </a:lnTo>
                  <a:lnTo>
                    <a:pt x="962164" y="1572141"/>
                  </a:lnTo>
                  <a:lnTo>
                    <a:pt x="192430" y="1572141"/>
                  </a:lnTo>
                  <a:lnTo>
                    <a:pt x="151980" y="1564344"/>
                  </a:lnTo>
                  <a:lnTo>
                    <a:pt x="117424" y="1551187"/>
                  </a:lnTo>
                  <a:lnTo>
                    <a:pt x="69278" y="1511944"/>
                  </a:lnTo>
                  <a:lnTo>
                    <a:pt x="42418" y="1475139"/>
                  </a:lnTo>
                  <a:lnTo>
                    <a:pt x="13436" y="1409582"/>
                  </a:lnTo>
                  <a:lnTo>
                    <a:pt x="0" y="1336442"/>
                  </a:lnTo>
                  <a:lnTo>
                    <a:pt x="0" y="233255"/>
                  </a:lnTo>
                  <a:lnTo>
                    <a:pt x="13436" y="159887"/>
                  </a:lnTo>
                  <a:lnTo>
                    <a:pt x="42418" y="94329"/>
                  </a:lnTo>
                  <a:lnTo>
                    <a:pt x="69278" y="57533"/>
                  </a:lnTo>
                  <a:lnTo>
                    <a:pt x="117424" y="18285"/>
                  </a:lnTo>
                  <a:lnTo>
                    <a:pt x="171310" y="0"/>
                  </a:lnTo>
                  <a:close/>
                </a:path>
              </a:pathLst>
            </a:custGeom>
            <a:solidFill>
              <a:srgbClr val="FFEBEE">
                <a:alpha val="60000"/>
              </a:srgbClr>
            </a:solidFill>
            <a:ln w="38100" cap="rnd">
              <a:solidFill>
                <a:srgbClr val="FFFFFF">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7" name="New shape"/>
            <p:cNvSpPr/>
            <p:nvPr/>
          </p:nvSpPr>
          <p:spPr>
            <a:xfrm>
              <a:off x="-507918" y="433372"/>
              <a:ext cx="900430" cy="201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alpha val="80000"/>
                    </a:srgbClr>
                  </a:solidFill>
                  <a:latin typeface="Arial"/>
                </a:defRPr>
              </a:defPPr>
            </a:lstStyle>
            <a:p>
              <a:pPr lvl="0" algn="ctr">
                <a:lnSpc>
                  <a:spcPct val="98291"/>
                </a:lnSpc>
                <a:spcBef>
                  <a:spcPct val="57500"/>
                </a:spcBef>
                <a:spcAft>
                  <a:spcPct val="0"/>
                </a:spcAft>
                <a:buNone/>
                <a:defRPr sz="1200" b="0" i="0" u="none" strike="noStrike">
                  <a:solidFill>
                    <a:srgbClr val="000080">
                      <a:alpha val="80000"/>
                    </a:srgbClr>
                  </a:solidFill>
                  <a:latin typeface="Arial"/>
                </a:defRPr>
              </a:pPr>
              <a:r>
                <a:rPr sz="1600" b="0" i="0" u="none" strike="noStrike" dirty="0">
                  <a:solidFill>
                    <a:schemeClr val="accent2">
                      <a:lumMod val="50000"/>
                      <a:alpha val="80000"/>
                    </a:schemeClr>
                  </a:solidFill>
                  <a:latin typeface="Arial"/>
                </a:rPr>
                <a:t>Waking up</a:t>
              </a:r>
            </a:p>
          </p:txBody>
        </p:sp>
        <p:grpSp>
          <p:nvGrpSpPr>
            <p:cNvPr id="8" name="Group 7"/>
            <p:cNvGrpSpPr/>
            <p:nvPr/>
          </p:nvGrpSpPr>
          <p:grpSpPr>
            <a:xfrm>
              <a:off x="288368" y="699121"/>
              <a:ext cx="875803" cy="875820"/>
              <a:chOff x="-635000" y="317500"/>
              <a:chExt cx="875803" cy="875820"/>
            </a:xfrm>
          </p:grpSpPr>
          <p:sp>
            <p:nvSpPr>
              <p:cNvPr id="9" name="New shape"/>
              <p:cNvSpPr/>
              <p:nvPr/>
            </p:nvSpPr>
            <p:spPr>
              <a:xfrm>
                <a:off x="-635000" y="317500"/>
                <a:ext cx="875803" cy="875820"/>
              </a:xfrm>
              <a:prstGeom prst="ellipse">
                <a:avLst/>
              </a:prstGeom>
              <a:solidFill>
                <a:srgbClr val="FFD401"/>
              </a:solidFill>
              <a:ln w="12700" cap="rnd">
                <a:solidFill>
                  <a:srgbClr val="F3D20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10" name="New shape"/>
              <p:cNvSpPr/>
              <p:nvPr/>
            </p:nvSpPr>
            <p:spPr>
              <a:xfrm>
                <a:off x="-552723" y="612362"/>
                <a:ext cx="673948" cy="28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6838"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800" b="0" i="0" u="none" strike="noStrike">
                    <a:solidFill>
                      <a:srgbClr val="000000"/>
                    </a:solidFill>
                    <a:latin typeface="Arial"/>
                  </a:defRPr>
                </a:pPr>
                <a:r>
                  <a:rPr b="0" i="0" u="none" strike="noStrike" dirty="0">
                    <a:solidFill>
                      <a:srgbClr val="000000"/>
                    </a:solidFill>
                    <a:latin typeface="Arial"/>
                  </a:rPr>
                  <a:t>Shock</a:t>
                </a:r>
              </a:p>
            </p:txBody>
          </p:sp>
        </p:grpSp>
        <p:grpSp>
          <p:nvGrpSpPr>
            <p:cNvPr id="11" name="Group 10"/>
            <p:cNvGrpSpPr/>
            <p:nvPr/>
          </p:nvGrpSpPr>
          <p:grpSpPr>
            <a:xfrm>
              <a:off x="3357905" y="678911"/>
              <a:ext cx="912228" cy="1031124"/>
              <a:chOff x="-575552" y="258052"/>
              <a:chExt cx="912228" cy="1031124"/>
            </a:xfrm>
          </p:grpSpPr>
          <p:sp>
            <p:nvSpPr>
              <p:cNvPr id="12" name="New shape"/>
              <p:cNvSpPr/>
              <p:nvPr/>
            </p:nvSpPr>
            <p:spPr>
              <a:xfrm rot="5400000">
                <a:off x="-575552" y="258052"/>
                <a:ext cx="912228" cy="1031124"/>
              </a:xfrm>
              <a:custGeom>
                <a:avLst/>
                <a:gdLst/>
                <a:ahLst/>
                <a:cxnLst/>
                <a:rect l="l" t="t" r="r" b="b"/>
                <a:pathLst>
                  <a:path w="912228" h="1031124">
                    <a:moveTo>
                      <a:pt x="912228" y="429423"/>
                    </a:moveTo>
                    <a:lnTo>
                      <a:pt x="684174" y="429423"/>
                    </a:lnTo>
                    <a:lnTo>
                      <a:pt x="684174" y="1031124"/>
                    </a:lnTo>
                    <a:lnTo>
                      <a:pt x="228053" y="1031124"/>
                    </a:lnTo>
                    <a:lnTo>
                      <a:pt x="228053" y="429423"/>
                    </a:lnTo>
                    <a:lnTo>
                      <a:pt x="0" y="429423"/>
                    </a:lnTo>
                    <a:lnTo>
                      <a:pt x="456107" y="0"/>
                    </a:lnTo>
                    <a:close/>
                  </a:path>
                </a:pathLst>
              </a:custGeom>
              <a:solidFill>
                <a:srgbClr val="22A367"/>
              </a:solidFill>
              <a:ln w="12700" cap="rnd">
                <a:solidFill>
                  <a:srgbClr val="23A470"/>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13" name="New shape"/>
              <p:cNvSpPr/>
              <p:nvPr/>
            </p:nvSpPr>
            <p:spPr>
              <a:xfrm>
                <a:off x="-564655" y="613511"/>
                <a:ext cx="779907" cy="291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401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800" b="0" i="0" u="none" strike="noStrike">
                    <a:solidFill>
                      <a:srgbClr val="FFFFFF"/>
                    </a:solidFill>
                    <a:latin typeface="Arial"/>
                  </a:defRPr>
                </a:pPr>
                <a:r>
                  <a:rPr sz="900" b="0" i="0" u="none" strike="noStrike">
                    <a:solidFill>
                      <a:srgbClr val="FFFFFF"/>
                    </a:solidFill>
                    <a:latin typeface="Arial"/>
                  </a:rPr>
                  <a:t>Adjustment &amp; transformation</a:t>
                </a:r>
              </a:p>
            </p:txBody>
          </p:sp>
        </p:grpSp>
        <p:sp>
          <p:nvSpPr>
            <p:cNvPr id="14" name="New shape"/>
            <p:cNvSpPr/>
            <p:nvPr/>
          </p:nvSpPr>
          <p:spPr>
            <a:xfrm>
              <a:off x="4504920" y="433372"/>
              <a:ext cx="2146300" cy="212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411"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1300" b="0" i="0" u="none" strike="noStrike">
                  <a:solidFill>
                    <a:srgbClr val="000080"/>
                  </a:solidFill>
                  <a:latin typeface="Arial"/>
                </a:defRPr>
              </a:pPr>
              <a:r>
                <a:rPr sz="1600" b="0" i="0" u="none" strike="noStrike" dirty="0">
                  <a:solidFill>
                    <a:srgbClr val="000080"/>
                  </a:solidFill>
                  <a:latin typeface="Arial"/>
                </a:rPr>
                <a:t>Living with the climate crisis</a:t>
              </a:r>
            </a:p>
          </p:txBody>
        </p:sp>
        <p:grpSp>
          <p:nvGrpSpPr>
            <p:cNvPr id="15" name="Group 14"/>
            <p:cNvGrpSpPr/>
            <p:nvPr/>
          </p:nvGrpSpPr>
          <p:grpSpPr>
            <a:xfrm>
              <a:off x="1472472" y="719677"/>
              <a:ext cx="1507063" cy="1273632"/>
              <a:chOff x="-635000" y="317500"/>
              <a:chExt cx="1507063" cy="1273632"/>
            </a:xfrm>
          </p:grpSpPr>
          <p:sp>
            <p:nvSpPr>
              <p:cNvPr id="16" name="New shape"/>
              <p:cNvSpPr/>
              <p:nvPr/>
            </p:nvSpPr>
            <p:spPr>
              <a:xfrm>
                <a:off x="-325995" y="317500"/>
                <a:ext cx="860367" cy="821758"/>
              </a:xfrm>
              <a:prstGeom prst="ellipse">
                <a:avLst/>
              </a:prstGeom>
              <a:solidFill>
                <a:srgbClr val="A3C476">
                  <a:alpha val="60000"/>
                </a:srgbClr>
              </a:solidFill>
              <a:ln w="38100" cap="rnd">
                <a:solidFill>
                  <a:srgbClr val="A3C476">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7" name="New shape"/>
              <p:cNvSpPr/>
              <p:nvPr/>
            </p:nvSpPr>
            <p:spPr>
              <a:xfrm>
                <a:off x="11696" y="769343"/>
                <a:ext cx="860367" cy="821789"/>
              </a:xfrm>
              <a:prstGeom prst="ellipse">
                <a:avLst/>
              </a:prstGeom>
              <a:solidFill>
                <a:srgbClr val="0096CC">
                  <a:alpha val="60000"/>
                </a:srgbClr>
              </a:solidFill>
              <a:ln w="38100" cap="rnd">
                <a:solidFill>
                  <a:srgbClr val="0096CC">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18" name="New shape"/>
              <p:cNvSpPr/>
              <p:nvPr/>
            </p:nvSpPr>
            <p:spPr>
              <a:xfrm>
                <a:off x="-635000" y="755670"/>
                <a:ext cx="860367" cy="821789"/>
              </a:xfrm>
              <a:prstGeom prst="ellipse">
                <a:avLst/>
              </a:prstGeom>
              <a:solidFill>
                <a:srgbClr val="A3005A">
                  <a:alpha val="60000"/>
                </a:srgbClr>
              </a:solidFill>
              <a:ln w="38100" cap="rnd">
                <a:solidFill>
                  <a:srgbClr val="A3005A">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19" name="New shape"/>
              <p:cNvSpPr/>
              <p:nvPr/>
            </p:nvSpPr>
            <p:spPr>
              <a:xfrm>
                <a:off x="-141768" y="454602"/>
                <a:ext cx="479298" cy="265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5102"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700" b="1" i="0" u="none" strike="noStrike">
                    <a:solidFill>
                      <a:srgbClr val="000080"/>
                    </a:solidFill>
                    <a:latin typeface="Arial"/>
                  </a:defRPr>
                </a:pPr>
                <a:r>
                  <a:rPr lang="en-GB" sz="900" dirty="0">
                    <a:solidFill>
                      <a:srgbClr val="000080"/>
                    </a:solidFill>
                    <a:latin typeface="Arial"/>
                  </a:rPr>
                  <a:t>Climate action</a:t>
                </a:r>
                <a:endParaRPr sz="900" dirty="0">
                  <a:solidFill>
                    <a:srgbClr val="000080"/>
                  </a:solidFill>
                  <a:latin typeface="Arial"/>
                </a:endParaRPr>
              </a:p>
            </p:txBody>
          </p:sp>
          <p:sp>
            <p:nvSpPr>
              <p:cNvPr id="20" name="New shape"/>
              <p:cNvSpPr/>
              <p:nvPr/>
            </p:nvSpPr>
            <p:spPr>
              <a:xfrm>
                <a:off x="97881" y="976519"/>
                <a:ext cx="722503" cy="28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5102" rIns="-12700" bIns="-12701"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700" b="1" i="0" u="none" strike="noStrike">
                    <a:solidFill>
                      <a:srgbClr val="000080"/>
                    </a:solidFill>
                    <a:latin typeface="Arial"/>
                  </a:defRPr>
                </a:pPr>
                <a:r>
                  <a:rPr sz="900" i="0" u="none" strike="noStrike" dirty="0">
                    <a:solidFill>
                      <a:srgbClr val="000080"/>
                    </a:solidFill>
                    <a:latin typeface="Arial" panose="020B0604020202020204" pitchFamily="34" charset="0"/>
                    <a:cs typeface="Arial" panose="020B0604020202020204" pitchFamily="34" charset="0"/>
                  </a:rPr>
                  <a:t>Grieving</a:t>
                </a:r>
                <a:endParaRPr sz="800" i="0" u="none" strike="noStrike" dirty="0">
                  <a:solidFill>
                    <a:srgbClr val="000080"/>
                  </a:solidFill>
                  <a:latin typeface="Arial" panose="020B0604020202020204" pitchFamily="34" charset="0"/>
                  <a:cs typeface="Arial" panose="020B0604020202020204" pitchFamily="34" charset="0"/>
                </a:endParaRPr>
              </a:p>
              <a:p>
                <a:pPr lvl="0" algn="ctr">
                  <a:lnSpc>
                    <a:spcPct val="98291"/>
                  </a:lnSpc>
                  <a:spcBef>
                    <a:spcPct val="57500"/>
                  </a:spcBef>
                  <a:spcAft>
                    <a:spcPct val="0"/>
                  </a:spcAft>
                  <a:buNone/>
                  <a:defRPr sz="600" b="0" i="0" u="none" strike="noStrike">
                    <a:solidFill>
                      <a:srgbClr val="000080"/>
                    </a:solidFill>
                    <a:latin typeface="Arial"/>
                  </a:defRPr>
                </a:pPr>
                <a:r>
                  <a:rPr sz="700" b="0" i="0" u="none" strike="noStrike" dirty="0">
                    <a:solidFill>
                      <a:srgbClr val="000080"/>
                    </a:solidFill>
                    <a:latin typeface="Arial"/>
                  </a:rPr>
                  <a:t>(&amp; other emotions)</a:t>
                </a:r>
              </a:p>
            </p:txBody>
          </p:sp>
          <p:sp>
            <p:nvSpPr>
              <p:cNvPr id="21" name="New shape"/>
              <p:cNvSpPr/>
              <p:nvPr/>
            </p:nvSpPr>
            <p:spPr>
              <a:xfrm>
                <a:off x="-537171" y="989483"/>
                <a:ext cx="588391" cy="28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5102" rIns="-12700" bIns="-12701"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700" b="1" i="0" u="none" strike="noStrike">
                    <a:solidFill>
                      <a:srgbClr val="000080"/>
                    </a:solidFill>
                    <a:latin typeface="Arial"/>
                  </a:defRPr>
                </a:pPr>
                <a:r>
                  <a:rPr sz="900" b="1" i="0" u="none" strike="noStrike" dirty="0">
                    <a:solidFill>
                      <a:srgbClr val="000080"/>
                    </a:solidFill>
                    <a:latin typeface="Arial"/>
                  </a:rPr>
                  <a:t>Distancing</a:t>
                </a:r>
              </a:p>
              <a:p>
                <a:pPr lvl="0" algn="ctr">
                  <a:lnSpc>
                    <a:spcPct val="98291"/>
                  </a:lnSpc>
                  <a:spcBef>
                    <a:spcPct val="57500"/>
                  </a:spcBef>
                  <a:spcAft>
                    <a:spcPct val="0"/>
                  </a:spcAft>
                  <a:buNone/>
                  <a:defRPr sz="600" b="0" i="0" u="none" strike="noStrike">
                    <a:solidFill>
                      <a:srgbClr val="000080"/>
                    </a:solidFill>
                    <a:latin typeface="Arial"/>
                  </a:defRPr>
                </a:pPr>
                <a:r>
                  <a:rPr sz="700" b="0" i="0" u="none" strike="noStrike" dirty="0">
                    <a:solidFill>
                      <a:srgbClr val="000080"/>
                    </a:solidFill>
                    <a:latin typeface="Arial"/>
                  </a:rPr>
                  <a:t>(&amp; self-care)</a:t>
                </a:r>
              </a:p>
            </p:txBody>
          </p:sp>
        </p:grpSp>
        <p:grpSp>
          <p:nvGrpSpPr>
            <p:cNvPr id="22" name="Group 21"/>
            <p:cNvGrpSpPr/>
            <p:nvPr/>
          </p:nvGrpSpPr>
          <p:grpSpPr>
            <a:xfrm>
              <a:off x="4485506" y="699968"/>
              <a:ext cx="1466018" cy="1252703"/>
              <a:chOff x="-654414" y="317500"/>
              <a:chExt cx="1466018" cy="1252703"/>
            </a:xfrm>
          </p:grpSpPr>
          <p:sp>
            <p:nvSpPr>
              <p:cNvPr id="23" name="New shape"/>
              <p:cNvSpPr/>
              <p:nvPr/>
            </p:nvSpPr>
            <p:spPr>
              <a:xfrm>
                <a:off x="-345897" y="317500"/>
                <a:ext cx="825863" cy="788775"/>
              </a:xfrm>
              <a:prstGeom prst="ellipse">
                <a:avLst/>
              </a:prstGeom>
              <a:solidFill>
                <a:srgbClr val="A3C476">
                  <a:alpha val="60000"/>
                </a:srgbClr>
              </a:solidFill>
              <a:ln w="38100" cap="rnd">
                <a:solidFill>
                  <a:srgbClr val="A3C476">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0" tIns="-10855" rIns="0" bIns="0" rtlCol="0" anchor="t">
                <a:noAutofit/>
              </a:bodyPr>
              <a:lstStyle>
                <a:defPPr>
                  <a:defRPr sz="2000" b="0" i="0" u="none" strike="noStrike">
                    <a:solidFill>
                      <a:srgbClr val="000000">
                        <a:alpha val="60000"/>
                      </a:srgbClr>
                    </a:solidFill>
                    <a:latin typeface="Arial"/>
                  </a:defRPr>
                </a:defPPr>
              </a:lstStyle>
              <a:p>
                <a:pPr lvl="0" algn="l">
                  <a:lnSpc>
                    <a:spcPct val="98291"/>
                  </a:lnSpc>
                  <a:spcBef>
                    <a:spcPct val="57500"/>
                  </a:spcBef>
                  <a:spcAft>
                    <a:spcPct val="0"/>
                  </a:spcAft>
                  <a:buNone/>
                  <a:defRPr sz="1000" b="0" i="0" u="none" strike="noStrike">
                    <a:solidFill>
                      <a:srgbClr val="000000">
                        <a:alpha val="60000"/>
                      </a:srgbClr>
                    </a:solidFill>
                    <a:latin typeface="Arial"/>
                  </a:defRPr>
                </a:pPr>
                <a:endParaRPr sz="1050"/>
              </a:p>
            </p:txBody>
          </p:sp>
          <p:sp>
            <p:nvSpPr>
              <p:cNvPr id="24" name="New shape"/>
              <p:cNvSpPr/>
              <p:nvPr/>
            </p:nvSpPr>
            <p:spPr>
              <a:xfrm>
                <a:off x="-14259" y="781398"/>
                <a:ext cx="825863" cy="788805"/>
              </a:xfrm>
              <a:prstGeom prst="ellipse">
                <a:avLst/>
              </a:prstGeom>
              <a:solidFill>
                <a:srgbClr val="0096CC">
                  <a:alpha val="60000"/>
                </a:srgbClr>
              </a:solidFill>
              <a:ln w="38100" cap="rnd">
                <a:solidFill>
                  <a:srgbClr val="0096CC">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25" name="New shape"/>
              <p:cNvSpPr/>
              <p:nvPr/>
            </p:nvSpPr>
            <p:spPr>
              <a:xfrm>
                <a:off x="-635000" y="768274"/>
                <a:ext cx="825863" cy="788805"/>
              </a:xfrm>
              <a:prstGeom prst="ellipse">
                <a:avLst/>
              </a:prstGeom>
              <a:solidFill>
                <a:srgbClr val="A3005A">
                  <a:alpha val="60000"/>
                </a:srgbClr>
              </a:solidFill>
              <a:ln w="38100" cap="rnd">
                <a:solidFill>
                  <a:srgbClr val="A3005A">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000"/>
              </a:p>
            </p:txBody>
          </p:sp>
          <p:sp>
            <p:nvSpPr>
              <p:cNvPr id="26" name="New shape"/>
              <p:cNvSpPr/>
              <p:nvPr/>
            </p:nvSpPr>
            <p:spPr>
              <a:xfrm>
                <a:off x="-198398" y="462475"/>
                <a:ext cx="461010" cy="27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4016"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800" b="0" i="0" u="none" strike="noStrike">
                    <a:solidFill>
                      <a:srgbClr val="000080"/>
                    </a:solidFill>
                    <a:latin typeface="Arial"/>
                  </a:defRPr>
                </a:pPr>
                <a:r>
                  <a:rPr sz="900" b="0" i="0" u="none" strike="noStrike" dirty="0">
                    <a:solidFill>
                      <a:srgbClr val="000080"/>
                    </a:solidFill>
                    <a:latin typeface="Arial"/>
                  </a:rPr>
                  <a:t>Climate action</a:t>
                </a:r>
              </a:p>
            </p:txBody>
          </p:sp>
          <p:sp>
            <p:nvSpPr>
              <p:cNvPr id="27" name="New shape"/>
              <p:cNvSpPr/>
              <p:nvPr/>
            </p:nvSpPr>
            <p:spPr>
              <a:xfrm>
                <a:off x="175455" y="938351"/>
                <a:ext cx="559181" cy="40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5102" rIns="-12700" bIns="-12701"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700" b="0" i="0" u="none" strike="noStrike">
                    <a:solidFill>
                      <a:srgbClr val="000080"/>
                    </a:solidFill>
                    <a:latin typeface="Arial"/>
                  </a:defRPr>
                </a:pPr>
                <a:r>
                  <a:rPr sz="800" b="0" i="0" u="none" strike="noStrike" dirty="0">
                    <a:solidFill>
                      <a:srgbClr val="000080"/>
                    </a:solidFill>
                    <a:latin typeface="Arial"/>
                  </a:rPr>
                  <a:t>More emotions</a:t>
                </a:r>
              </a:p>
              <a:p>
                <a:pPr lvl="0" algn="ctr">
                  <a:lnSpc>
                    <a:spcPct val="98291"/>
                  </a:lnSpc>
                  <a:spcBef>
                    <a:spcPct val="57500"/>
                  </a:spcBef>
                  <a:spcAft>
                    <a:spcPct val="0"/>
                  </a:spcAft>
                  <a:buNone/>
                  <a:defRPr sz="700" b="0" i="0" u="none" strike="noStrike">
                    <a:solidFill>
                      <a:srgbClr val="000080"/>
                    </a:solidFill>
                    <a:latin typeface="Arial"/>
                  </a:defRPr>
                </a:pPr>
                <a:r>
                  <a:rPr sz="700" b="0" i="0" u="none" strike="noStrike" dirty="0">
                    <a:solidFill>
                      <a:srgbClr val="000080"/>
                    </a:solidFill>
                    <a:latin typeface="Arial"/>
                  </a:rPr>
                  <a:t>(&amp; grieving</a:t>
                </a:r>
                <a:r>
                  <a:rPr sz="800" b="0" i="0" u="none" strike="noStrike" dirty="0">
                    <a:solidFill>
                      <a:srgbClr val="000080"/>
                    </a:solidFill>
                    <a:latin typeface="Arial"/>
                  </a:rPr>
                  <a:t>)</a:t>
                </a:r>
              </a:p>
            </p:txBody>
          </p:sp>
          <p:sp>
            <p:nvSpPr>
              <p:cNvPr id="28" name="New shape"/>
              <p:cNvSpPr/>
              <p:nvPr/>
            </p:nvSpPr>
            <p:spPr>
              <a:xfrm>
                <a:off x="-654414" y="958466"/>
                <a:ext cx="658114" cy="31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4016" rIns="-12700" bIns="-12701"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800" b="0" i="0" u="none" strike="noStrike">
                    <a:solidFill>
                      <a:srgbClr val="000080"/>
                    </a:solidFill>
                    <a:latin typeface="Arial"/>
                  </a:defRPr>
                </a:pPr>
                <a:r>
                  <a:rPr sz="900" b="0" i="0" u="none" strike="noStrike" dirty="0">
                    <a:solidFill>
                      <a:srgbClr val="000080"/>
                    </a:solidFill>
                    <a:latin typeface="Arial"/>
                  </a:rPr>
                  <a:t>  Self-care</a:t>
                </a:r>
              </a:p>
              <a:p>
                <a:pPr lvl="0" algn="ctr">
                  <a:lnSpc>
                    <a:spcPct val="98291"/>
                  </a:lnSpc>
                  <a:spcBef>
                    <a:spcPct val="57500"/>
                  </a:spcBef>
                  <a:spcAft>
                    <a:spcPct val="0"/>
                  </a:spcAft>
                  <a:buNone/>
                  <a:defRPr sz="700" b="0" i="0" u="none" strike="noStrike">
                    <a:solidFill>
                      <a:srgbClr val="000080"/>
                    </a:solidFill>
                    <a:latin typeface="Arial"/>
                  </a:defRPr>
                </a:pPr>
                <a:r>
                  <a:rPr sz="700" b="0" i="0" u="none" strike="noStrike" dirty="0">
                    <a:solidFill>
                      <a:srgbClr val="000080"/>
                    </a:solidFill>
                    <a:latin typeface="Arial"/>
                  </a:rPr>
                  <a:t>(&amp; distancing)</a:t>
                </a:r>
              </a:p>
            </p:txBody>
          </p:sp>
        </p:grpSp>
        <p:sp>
          <p:nvSpPr>
            <p:cNvPr id="29" name="New shape"/>
            <p:cNvSpPr/>
            <p:nvPr/>
          </p:nvSpPr>
          <p:spPr>
            <a:xfrm>
              <a:off x="1374379" y="416438"/>
              <a:ext cx="1605156" cy="212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411" rIns="-12699" bIns="-12700" rtlCol="0" anchor="t">
              <a:noAutofit/>
            </a:bodyPr>
            <a:lstStyle>
              <a:defPPr>
                <a:defRPr sz="2000" b="0" i="0" u="none" strike="noStrike">
                  <a:solidFill>
                    <a:srgbClr val="000000">
                      <a:alpha val="80000"/>
                    </a:srgbClr>
                  </a:solidFill>
                  <a:latin typeface="Arial"/>
                </a:defRPr>
              </a:defPPr>
            </a:lstStyle>
            <a:p>
              <a:pPr lvl="0" algn="l">
                <a:lnSpc>
                  <a:spcPct val="98291"/>
                </a:lnSpc>
                <a:spcBef>
                  <a:spcPct val="57500"/>
                </a:spcBef>
                <a:spcAft>
                  <a:spcPct val="0"/>
                </a:spcAft>
                <a:buNone/>
                <a:defRPr sz="1300" b="0" i="0" u="none" strike="noStrike">
                  <a:solidFill>
                    <a:srgbClr val="000080">
                      <a:alpha val="80000"/>
                    </a:srgbClr>
                  </a:solidFill>
                  <a:latin typeface="Arial"/>
                </a:defRPr>
              </a:pPr>
              <a:r>
                <a:rPr sz="1600" b="0" i="0" u="none" strike="noStrike" dirty="0">
                  <a:solidFill>
                    <a:srgbClr val="000080">
                      <a:alpha val="80000"/>
                    </a:srgbClr>
                  </a:solidFill>
                  <a:latin typeface="Arial"/>
                </a:rPr>
                <a:t>Coping and changing</a:t>
              </a:r>
            </a:p>
          </p:txBody>
        </p:sp>
      </p:grpSp>
      <p:sp>
        <p:nvSpPr>
          <p:cNvPr id="30" name="New shape"/>
          <p:cNvSpPr/>
          <p:nvPr/>
        </p:nvSpPr>
        <p:spPr>
          <a:xfrm>
            <a:off x="717918" y="305097"/>
            <a:ext cx="8688197"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5E7F"/>
                </a:solidFill>
                <a:latin typeface="Arial"/>
              </a:defRPr>
            </a:pPr>
            <a:r>
              <a:rPr sz="3600" b="0" i="0" u="none" strike="noStrike" dirty="0">
                <a:solidFill>
                  <a:srgbClr val="005E7F"/>
                </a:solidFill>
                <a:latin typeface="Arial"/>
              </a:rPr>
              <a:t>The process of climate grief and </a:t>
            </a:r>
            <a:r>
              <a:rPr lang="en-GB" sz="3600" b="0" i="0" u="none" strike="noStrike" dirty="0">
                <a:solidFill>
                  <a:srgbClr val="005E7F"/>
                </a:solidFill>
                <a:latin typeface="Arial"/>
              </a:rPr>
              <a:t>eco-</a:t>
            </a:r>
            <a:r>
              <a:rPr sz="3600" b="0" i="0" u="none" strike="noStrike" dirty="0">
                <a:solidFill>
                  <a:srgbClr val="005E7F"/>
                </a:solidFill>
                <a:latin typeface="Arial"/>
              </a:rPr>
              <a:t>anxiety</a:t>
            </a:r>
          </a:p>
        </p:txBody>
      </p:sp>
      <p:grpSp>
        <p:nvGrpSpPr>
          <p:cNvPr id="31" name="Group 30"/>
          <p:cNvGrpSpPr/>
          <p:nvPr/>
        </p:nvGrpSpPr>
        <p:grpSpPr>
          <a:xfrm>
            <a:off x="247257" y="4543494"/>
            <a:ext cx="955337" cy="793018"/>
            <a:chOff x="-728571" y="226913"/>
            <a:chExt cx="955337" cy="710312"/>
          </a:xfrm>
        </p:grpSpPr>
        <p:sp>
          <p:nvSpPr>
            <p:cNvPr id="32" name="New shape"/>
            <p:cNvSpPr/>
            <p:nvPr/>
          </p:nvSpPr>
          <p:spPr>
            <a:xfrm>
              <a:off x="-723788" y="226913"/>
              <a:ext cx="950554" cy="25546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ts val="500"/>
                </a:spcBef>
                <a:spcAft>
                  <a:spcPct val="0"/>
                </a:spcAft>
                <a:buNone/>
                <a:defRPr sz="1200" b="0" i="0" u="none" strike="noStrike">
                  <a:solidFill>
                    <a:srgbClr val="282828"/>
                  </a:solidFill>
                  <a:latin typeface="Arial"/>
                </a:defRPr>
              </a:pPr>
              <a:r>
                <a:rPr sz="1600" b="0" i="0" u="none" strike="noStrike" dirty="0">
                  <a:solidFill>
                    <a:schemeClr val="bg1"/>
                  </a:solidFill>
                  <a:latin typeface="Arial"/>
                </a:rPr>
                <a:t>Waking </a:t>
              </a:r>
              <a:br>
                <a:rPr lang="en-GB" sz="1600" b="0" i="0" u="none" strike="noStrike" dirty="0">
                  <a:solidFill>
                    <a:schemeClr val="bg1"/>
                  </a:solidFill>
                  <a:latin typeface="Arial"/>
                </a:rPr>
              </a:br>
              <a:endParaRPr sz="1600" b="0" i="0" u="none" strike="noStrike" dirty="0">
                <a:solidFill>
                  <a:schemeClr val="bg1"/>
                </a:solidFill>
                <a:latin typeface="Arial"/>
              </a:endParaRPr>
            </a:p>
          </p:txBody>
        </p:sp>
        <p:sp>
          <p:nvSpPr>
            <p:cNvPr id="33" name="New shape"/>
            <p:cNvSpPr/>
            <p:nvPr/>
          </p:nvSpPr>
          <p:spPr>
            <a:xfrm>
              <a:off x="-728571" y="544706"/>
              <a:ext cx="688988" cy="392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0" rtlCol="0" anchor="t">
              <a:noAutofit/>
            </a:bodyPr>
            <a:lstStyle>
              <a:defPPr>
                <a:defRPr sz="2000" b="0" i="0" u="none" strike="noStrike">
                  <a:solidFill>
                    <a:srgbClr val="000000"/>
                  </a:solidFill>
                  <a:latin typeface="Arial"/>
                </a:defRPr>
              </a:defPPr>
            </a:lstStyle>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994C5B"/>
                  </a:solidFill>
                  <a:latin typeface="Arial"/>
                </a:defRPr>
              </a:pPr>
              <a:r>
                <a:rPr sz="1200" b="0" i="0" u="none" strike="noStrike" dirty="0">
                  <a:solidFill>
                    <a:schemeClr val="accent2">
                      <a:lumMod val="50000"/>
                    </a:schemeClr>
                  </a:solidFill>
                  <a:latin typeface="Arial"/>
                </a:rPr>
                <a:t>Dissonance</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994C5B"/>
                  </a:solidFill>
                  <a:latin typeface="Arial"/>
                </a:defRPr>
              </a:pPr>
              <a:r>
                <a:rPr sz="1200" b="0" i="0" u="none" strike="noStrike" dirty="0" err="1">
                  <a:solidFill>
                    <a:srgbClr val="3B2313"/>
                  </a:solidFill>
                  <a:latin typeface="Arial"/>
                </a:rPr>
                <a:t>Realisation</a:t>
              </a:r>
              <a:endParaRPr sz="1200" b="0" i="0" u="none" strike="noStrike" dirty="0">
                <a:solidFill>
                  <a:srgbClr val="3B2313"/>
                </a:solidFill>
                <a:latin typeface="Arial"/>
              </a:endParaRPr>
            </a:p>
          </p:txBody>
        </p:sp>
      </p:grpSp>
      <p:grpSp>
        <p:nvGrpSpPr>
          <p:cNvPr id="34" name="Group 33"/>
          <p:cNvGrpSpPr/>
          <p:nvPr/>
        </p:nvGrpSpPr>
        <p:grpSpPr>
          <a:xfrm>
            <a:off x="4337486" y="6019882"/>
            <a:ext cx="5727649" cy="1192612"/>
            <a:chOff x="-616633" y="334525"/>
            <a:chExt cx="1809575" cy="1192612"/>
          </a:xfrm>
        </p:grpSpPr>
        <p:sp>
          <p:nvSpPr>
            <p:cNvPr id="35" name="New shape"/>
            <p:cNvSpPr/>
            <p:nvPr/>
          </p:nvSpPr>
          <p:spPr>
            <a:xfrm>
              <a:off x="-616633" y="334525"/>
              <a:ext cx="1809575" cy="264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ts val="500"/>
                </a:spcBef>
                <a:spcAft>
                  <a:spcPct val="0"/>
                </a:spcAft>
                <a:buNone/>
                <a:defRPr sz="1200" b="0" i="0" u="none" strike="noStrike">
                  <a:solidFill>
                    <a:srgbClr val="282828"/>
                  </a:solidFill>
                  <a:latin typeface="Arial"/>
                </a:defRPr>
              </a:pPr>
              <a:r>
                <a:rPr sz="1600" b="0" i="0" u="none" strike="noStrike" dirty="0">
                  <a:solidFill>
                    <a:schemeClr val="bg1"/>
                  </a:solidFill>
                  <a:latin typeface="Arial"/>
                </a:rPr>
                <a:t>Climate Action</a:t>
              </a:r>
            </a:p>
          </p:txBody>
        </p:sp>
        <p:sp>
          <p:nvSpPr>
            <p:cNvPr id="36" name="New shape"/>
            <p:cNvSpPr/>
            <p:nvPr/>
          </p:nvSpPr>
          <p:spPr>
            <a:xfrm>
              <a:off x="-594477" y="635737"/>
              <a:ext cx="602873" cy="891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0" rtlCol="0" anchor="t">
              <a:noAutofit/>
            </a:bodyPr>
            <a:lstStyle>
              <a:defPPr>
                <a:defRPr sz="2000" b="0" i="0" u="none" strike="noStrike">
                  <a:solidFill>
                    <a:srgbClr val="000000"/>
                  </a:solidFill>
                  <a:latin typeface="Arial"/>
                </a:defRPr>
              </a:defPPr>
            </a:lstStyle>
            <a:p>
              <a:pPr lvl="0" algn="l">
                <a:lnSpc>
                  <a:spcPct val="98291"/>
                </a:lnSpc>
                <a:spcBef>
                  <a:spcPts val="500"/>
                </a:spcBef>
                <a:spcAft>
                  <a:spcPct val="0"/>
                </a:spcAft>
                <a:defRPr sz="1000" b="0" i="0" u="none" strike="noStrike">
                  <a:solidFill>
                    <a:srgbClr val="027F00"/>
                  </a:solidFill>
                  <a:latin typeface="Arial"/>
                </a:defRPr>
              </a:pPr>
              <a:r>
                <a:rPr lang="en-GB" sz="1200" dirty="0">
                  <a:solidFill>
                    <a:srgbClr val="8BB553"/>
                  </a:solidFill>
                  <a:latin typeface="Arial"/>
                </a:rPr>
                <a:t>Transforming </a:t>
              </a:r>
              <a:r>
                <a:rPr sz="1200" b="0" i="0" u="none" strike="noStrike" dirty="0">
                  <a:solidFill>
                    <a:srgbClr val="8BB553"/>
                  </a:solidFill>
                  <a:latin typeface="Arial"/>
                </a:rPr>
                <a:t>values</a:t>
              </a:r>
              <a:r>
                <a:rPr lang="en-GB" sz="1200" b="0" i="0" u="none" strike="noStrike" dirty="0">
                  <a:solidFill>
                    <a:srgbClr val="8BB553"/>
                  </a:solidFill>
                  <a:latin typeface="Arial"/>
                </a:rPr>
                <a:t>, </a:t>
              </a:r>
              <a:r>
                <a:rPr sz="1200" b="0" i="0" u="none" strike="noStrike" dirty="0">
                  <a:solidFill>
                    <a:srgbClr val="8BB553"/>
                  </a:solidFill>
                  <a:latin typeface="Arial"/>
                </a:rPr>
                <a:t>beliefs</a:t>
              </a:r>
              <a:r>
                <a:rPr lang="en-GB" sz="1200" b="0" i="0" u="none" strike="noStrike" dirty="0">
                  <a:solidFill>
                    <a:srgbClr val="8BB553"/>
                  </a:solidFill>
                  <a:latin typeface="Arial"/>
                </a:rPr>
                <a:t>,</a:t>
              </a:r>
              <a:br>
                <a:rPr lang="en-GB" sz="1200" b="0" i="0" u="none" strike="noStrike" dirty="0">
                  <a:solidFill>
                    <a:srgbClr val="8BB553"/>
                  </a:solidFill>
                  <a:latin typeface="Arial"/>
                </a:rPr>
              </a:br>
              <a:r>
                <a:rPr lang="en-GB" sz="1200" b="0" i="0" u="none" strike="noStrike" dirty="0">
                  <a:solidFill>
                    <a:srgbClr val="8BB553"/>
                  </a:solidFill>
                  <a:latin typeface="Arial"/>
                </a:rPr>
                <a:t>worldviews &amp; paradigms</a:t>
              </a:r>
            </a:p>
            <a:p>
              <a:pPr marL="268288" lvl="0" indent="-80963" algn="l">
                <a:lnSpc>
                  <a:spcPct val="98291"/>
                </a:lnSpc>
                <a:spcBef>
                  <a:spcPts val="500"/>
                </a:spcBef>
                <a:spcAft>
                  <a:spcPct val="0"/>
                </a:spcAft>
                <a:buFont typeface="Arial" panose="020B0604020202020204" pitchFamily="34" charset="0"/>
                <a:buChar char="•"/>
                <a:defRPr sz="1000" b="0" i="0" u="none" strike="noStrike">
                  <a:solidFill>
                    <a:srgbClr val="027F00"/>
                  </a:solidFill>
                  <a:latin typeface="Arial"/>
                </a:defRPr>
              </a:pPr>
              <a:r>
                <a:rPr lang="en-GB" sz="1050" dirty="0">
                  <a:solidFill>
                    <a:srgbClr val="3B2313"/>
                  </a:solidFill>
                  <a:latin typeface="Arial"/>
                </a:rPr>
                <a:t>Reflection</a:t>
              </a:r>
            </a:p>
            <a:p>
              <a:pPr marL="268288" lvl="0" indent="-82550" algn="l">
                <a:lnSpc>
                  <a:spcPct val="98291"/>
                </a:lnSpc>
                <a:spcBef>
                  <a:spcPts val="300"/>
                </a:spcBef>
                <a:spcAft>
                  <a:spcPct val="0"/>
                </a:spcAft>
                <a:buFont typeface="Arial" panose="020B0604020202020204" pitchFamily="34" charset="0"/>
                <a:buChar char="•"/>
                <a:defRPr sz="900" b="0" i="0" u="none" strike="noStrike">
                  <a:solidFill>
                    <a:srgbClr val="027F00"/>
                  </a:solidFill>
                  <a:latin typeface="Arial"/>
                </a:defRPr>
              </a:pPr>
              <a:r>
                <a:rPr sz="1050" b="0" i="0" u="none" strike="noStrike" dirty="0">
                  <a:solidFill>
                    <a:srgbClr val="3B2313"/>
                  </a:solidFill>
                  <a:latin typeface="Arial"/>
                </a:rPr>
                <a:t>Conversation</a:t>
              </a:r>
              <a:endParaRPr lang="en-GB" sz="1050" b="0" i="0" u="none" strike="noStrike" dirty="0">
                <a:solidFill>
                  <a:srgbClr val="3B2313"/>
                </a:solidFill>
                <a:latin typeface="Arial"/>
              </a:endParaRPr>
            </a:p>
            <a:p>
              <a:pPr marL="268288" lvl="0" indent="-82550" algn="l">
                <a:lnSpc>
                  <a:spcPct val="98291"/>
                </a:lnSpc>
                <a:spcBef>
                  <a:spcPts val="300"/>
                </a:spcBef>
                <a:spcAft>
                  <a:spcPct val="0"/>
                </a:spcAft>
                <a:buFont typeface="Arial" panose="020B0604020202020204" pitchFamily="34" charset="0"/>
                <a:buChar char="•"/>
                <a:defRPr sz="900" b="0" i="0" u="none" strike="noStrike">
                  <a:solidFill>
                    <a:srgbClr val="027F00"/>
                  </a:solidFill>
                  <a:latin typeface="Arial"/>
                </a:defRPr>
              </a:pPr>
              <a:r>
                <a:rPr lang="en-GB" sz="1050" dirty="0">
                  <a:solidFill>
                    <a:srgbClr val="3B2313"/>
                  </a:solidFill>
                  <a:latin typeface="Arial"/>
                </a:rPr>
                <a:t>Personal and collective</a:t>
              </a:r>
              <a:endParaRPr lang="en-GB" sz="1050" b="0" i="0" u="none" strike="noStrike" dirty="0">
                <a:solidFill>
                  <a:srgbClr val="3B2313"/>
                </a:solidFill>
                <a:latin typeface="Arial"/>
              </a:endParaRPr>
            </a:p>
            <a:p>
              <a:pPr lvl="0" algn="l">
                <a:lnSpc>
                  <a:spcPct val="98291"/>
                </a:lnSpc>
                <a:spcBef>
                  <a:spcPts val="500"/>
                </a:spcBef>
                <a:spcAft>
                  <a:spcPct val="0"/>
                </a:spcAft>
                <a:buNone/>
                <a:defRPr sz="1000" b="0" i="0" u="none" strike="noStrike">
                  <a:solidFill>
                    <a:srgbClr val="027F00"/>
                  </a:solidFill>
                  <a:latin typeface="Arial"/>
                </a:defRPr>
              </a:pPr>
              <a:endParaRPr sz="1050" b="0" i="0" u="none" strike="noStrike" dirty="0">
                <a:solidFill>
                  <a:srgbClr val="3B2313"/>
                </a:solidFill>
                <a:latin typeface="Arial"/>
              </a:endParaRPr>
            </a:p>
            <a:p>
              <a:pPr lvl="0" algn="l">
                <a:lnSpc>
                  <a:spcPct val="98291"/>
                </a:lnSpc>
                <a:spcBef>
                  <a:spcPts val="500"/>
                </a:spcBef>
                <a:spcAft>
                  <a:spcPct val="0"/>
                </a:spcAft>
                <a:buNone/>
                <a:defRPr sz="1000" b="0" i="0" u="none" strike="noStrike">
                  <a:solidFill>
                    <a:srgbClr val="027F00"/>
                  </a:solidFill>
                  <a:latin typeface="Arial"/>
                </a:defRPr>
              </a:pPr>
              <a:endParaRPr sz="1050" b="0" i="0" u="none" strike="noStrike" dirty="0">
                <a:solidFill>
                  <a:srgbClr val="3B2313"/>
                </a:solidFill>
                <a:latin typeface="Arial"/>
              </a:endParaRPr>
            </a:p>
          </p:txBody>
        </p:sp>
      </p:grpSp>
      <p:grpSp>
        <p:nvGrpSpPr>
          <p:cNvPr id="37" name="Group 36"/>
          <p:cNvGrpSpPr/>
          <p:nvPr/>
        </p:nvGrpSpPr>
        <p:grpSpPr>
          <a:xfrm>
            <a:off x="1264965" y="3889367"/>
            <a:ext cx="1218831" cy="1951592"/>
            <a:chOff x="-782225" y="304800"/>
            <a:chExt cx="1218831" cy="1861658"/>
          </a:xfrm>
        </p:grpSpPr>
        <p:sp>
          <p:nvSpPr>
            <p:cNvPr id="38" name="New shape"/>
            <p:cNvSpPr/>
            <p:nvPr/>
          </p:nvSpPr>
          <p:spPr>
            <a:xfrm>
              <a:off x="-782225" y="304800"/>
              <a:ext cx="1218831" cy="25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ts val="500"/>
                </a:spcBef>
                <a:spcAft>
                  <a:spcPct val="0"/>
                </a:spcAft>
                <a:buNone/>
                <a:defRPr sz="1200" b="0" i="0" u="none" strike="noStrike">
                  <a:solidFill>
                    <a:srgbClr val="282828"/>
                  </a:solidFill>
                  <a:latin typeface="Arial"/>
                </a:defRPr>
              </a:pPr>
              <a:r>
                <a:rPr sz="1600" b="0" i="0" u="none" strike="noStrike" dirty="0">
                  <a:solidFill>
                    <a:schemeClr val="bg1"/>
                  </a:solidFill>
                  <a:latin typeface="Arial"/>
                </a:rPr>
                <a:t>Shock</a:t>
              </a:r>
            </a:p>
          </p:txBody>
        </p:sp>
        <p:sp>
          <p:nvSpPr>
            <p:cNvPr id="39" name="New shape"/>
            <p:cNvSpPr/>
            <p:nvPr/>
          </p:nvSpPr>
          <p:spPr>
            <a:xfrm>
              <a:off x="-741951" y="647759"/>
              <a:ext cx="879488" cy="151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1" rtlCol="0" anchor="t">
              <a:noAutofit/>
            </a:bodyPr>
            <a:lstStyle>
              <a:defPPr>
                <a:defRPr sz="2000" b="0" i="0" u="none" strike="noStrike">
                  <a:solidFill>
                    <a:srgbClr val="000000"/>
                  </a:solidFill>
                  <a:latin typeface="Arial"/>
                </a:defRPr>
              </a:defPPr>
            </a:lstStyle>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F0AC0D"/>
                  </a:solidFill>
                  <a:latin typeface="Arial"/>
                </a:defRPr>
              </a:pPr>
              <a:r>
                <a:rPr sz="1200" b="0" i="0" u="none" strike="noStrike" dirty="0">
                  <a:solidFill>
                    <a:srgbClr val="3B2313"/>
                  </a:solidFill>
                  <a:latin typeface="Arial"/>
                </a:rPr>
                <a:t>Isolation</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F0AC0D"/>
                  </a:solidFill>
                  <a:latin typeface="Arial"/>
                </a:defRPr>
              </a:pPr>
              <a:r>
                <a:rPr sz="1200" b="0" i="0" u="none" strike="noStrike" dirty="0">
                  <a:solidFill>
                    <a:srgbClr val="3B2313"/>
                  </a:solidFill>
                  <a:latin typeface="Arial"/>
                </a:rPr>
                <a:t>Absurdity</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F0AC0D"/>
                  </a:solidFill>
                  <a:latin typeface="Arial"/>
                </a:defRPr>
              </a:pPr>
              <a:r>
                <a:rPr sz="1200" b="0" i="0" u="none" strike="noStrike" dirty="0">
                  <a:solidFill>
                    <a:srgbClr val="3B2313"/>
                  </a:solidFill>
                  <a:latin typeface="Arial"/>
                </a:rPr>
                <a:t>Shock</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F0AC0D"/>
                  </a:solidFill>
                  <a:latin typeface="Arial"/>
                </a:defRPr>
              </a:pPr>
              <a:r>
                <a:rPr sz="1200" b="0" i="0" u="none" strike="noStrike" dirty="0">
                  <a:solidFill>
                    <a:srgbClr val="3B2313"/>
                  </a:solidFill>
                  <a:latin typeface="Arial"/>
                </a:rPr>
                <a:t>Disorientation</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F0AC0D"/>
                  </a:solidFill>
                  <a:latin typeface="Arial"/>
                </a:defRPr>
              </a:pPr>
              <a:r>
                <a:rPr sz="1200" b="0" i="0" u="none" strike="noStrike" dirty="0">
                  <a:solidFill>
                    <a:srgbClr val="3B2313"/>
                  </a:solidFill>
                  <a:latin typeface="Arial"/>
                </a:rPr>
                <a:t>Powerlessness</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F0AC0D"/>
                  </a:solidFill>
                  <a:latin typeface="Arial"/>
                </a:defRPr>
              </a:pPr>
              <a:r>
                <a:rPr sz="1200" b="0" i="0" u="none" strike="noStrike" dirty="0">
                  <a:solidFill>
                    <a:srgbClr val="3B2313"/>
                  </a:solidFill>
                  <a:latin typeface="Arial"/>
                </a:rPr>
                <a:t>Anxiety</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F0AC0D"/>
                  </a:solidFill>
                  <a:latin typeface="Arial"/>
                </a:defRPr>
              </a:pPr>
              <a:r>
                <a:rPr sz="1200" b="0" i="0" u="none" strike="noStrike" dirty="0">
                  <a:solidFill>
                    <a:srgbClr val="3B2313"/>
                  </a:solidFill>
                  <a:latin typeface="Arial"/>
                </a:rPr>
                <a:t>Depression</a:t>
              </a:r>
            </a:p>
          </p:txBody>
        </p:sp>
      </p:grpSp>
      <p:grpSp>
        <p:nvGrpSpPr>
          <p:cNvPr id="40" name="Group 39"/>
          <p:cNvGrpSpPr/>
          <p:nvPr/>
        </p:nvGrpSpPr>
        <p:grpSpPr>
          <a:xfrm>
            <a:off x="4316329" y="2841017"/>
            <a:ext cx="5772746" cy="1312241"/>
            <a:chOff x="-562895" y="351782"/>
            <a:chExt cx="1185076" cy="1521929"/>
          </a:xfrm>
        </p:grpSpPr>
        <p:sp>
          <p:nvSpPr>
            <p:cNvPr id="41" name="New shape"/>
            <p:cNvSpPr/>
            <p:nvPr/>
          </p:nvSpPr>
          <p:spPr>
            <a:xfrm>
              <a:off x="-562895" y="351782"/>
              <a:ext cx="1185076" cy="293054"/>
            </a:xfrm>
            <a:prstGeom prst="rect">
              <a:avLst/>
            </a:prstGeom>
            <a:solidFill>
              <a:srgbClr val="A3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1" bIns="-12700" numCol="2" rtlCol="0" anchor="t">
              <a:noAutofit/>
            </a:bodyPr>
            <a:lstStyle>
              <a:defPPr>
                <a:defRPr sz="2000" b="0" i="0" u="none" strike="noStrike">
                  <a:solidFill>
                    <a:srgbClr val="000000"/>
                  </a:solidFill>
                  <a:latin typeface="Arial"/>
                </a:defRPr>
              </a:defPPr>
            </a:lstStyle>
            <a:p>
              <a:pPr lvl="0" algn="l">
                <a:lnSpc>
                  <a:spcPct val="98291"/>
                </a:lnSpc>
                <a:spcBef>
                  <a:spcPts val="500"/>
                </a:spcBef>
                <a:spcAft>
                  <a:spcPct val="0"/>
                </a:spcAft>
                <a:buNone/>
                <a:defRPr sz="1200" b="0" i="0" u="none" strike="noStrike">
                  <a:solidFill>
                    <a:srgbClr val="282828"/>
                  </a:solidFill>
                  <a:latin typeface="Arial"/>
                </a:defRPr>
              </a:pPr>
              <a:r>
                <a:rPr sz="1600" b="0" i="0" u="none" strike="noStrike" dirty="0">
                  <a:solidFill>
                    <a:schemeClr val="bg1"/>
                  </a:solidFill>
                  <a:latin typeface="Arial"/>
                </a:rPr>
                <a:t>Distancing</a:t>
              </a:r>
            </a:p>
          </p:txBody>
        </p:sp>
        <p:sp>
          <p:nvSpPr>
            <p:cNvPr id="42" name="New shape"/>
            <p:cNvSpPr/>
            <p:nvPr/>
          </p:nvSpPr>
          <p:spPr>
            <a:xfrm>
              <a:off x="-127117" y="351782"/>
              <a:ext cx="675040" cy="293054"/>
            </a:xfrm>
            <a:prstGeom prst="rect">
              <a:avLst/>
            </a:prstGeom>
            <a:solidFill>
              <a:srgbClr val="A3005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numCol="2" rtlCol="0" anchor="t">
              <a:noAutofit/>
            </a:bodyPr>
            <a:lstStyle>
              <a:defPPr>
                <a:defRPr sz="2000" b="0" i="0" u="none" strike="noStrike">
                  <a:solidFill>
                    <a:srgbClr val="000000"/>
                  </a:solidFill>
                  <a:latin typeface="Arial"/>
                </a:defRPr>
              </a:defPPr>
            </a:lstStyle>
            <a:p>
              <a:pPr lvl="0" algn="l">
                <a:lnSpc>
                  <a:spcPct val="98291"/>
                </a:lnSpc>
                <a:spcBef>
                  <a:spcPts val="500"/>
                </a:spcBef>
                <a:spcAft>
                  <a:spcPct val="0"/>
                </a:spcAft>
                <a:buNone/>
                <a:defRPr sz="1200" b="0" i="0" u="none" strike="noStrike">
                  <a:solidFill>
                    <a:srgbClr val="282828"/>
                  </a:solidFill>
                  <a:latin typeface="Arial"/>
                </a:defRPr>
              </a:pPr>
              <a:r>
                <a:rPr lang="en-GB" sz="1600" b="0" i="0" u="none" strike="noStrike" dirty="0">
                  <a:solidFill>
                    <a:schemeClr val="bg1"/>
                  </a:solidFill>
                  <a:latin typeface="Arial"/>
                </a:rPr>
                <a:t>&amp; self-care</a:t>
              </a:r>
            </a:p>
          </p:txBody>
        </p:sp>
        <p:sp>
          <p:nvSpPr>
            <p:cNvPr id="43" name="New shape"/>
            <p:cNvSpPr/>
            <p:nvPr/>
          </p:nvSpPr>
          <p:spPr>
            <a:xfrm>
              <a:off x="-548781" y="690922"/>
              <a:ext cx="422583" cy="11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1" bIns="-12701" numCol="2" rtlCol="0" anchor="t">
              <a:noAutofit/>
            </a:bodyPr>
            <a:lstStyle>
              <a:defPPr>
                <a:defRPr sz="2000" b="0" i="0" u="none" strike="noStrike">
                  <a:solidFill>
                    <a:srgbClr val="000000"/>
                  </a:solidFill>
                  <a:latin typeface="Arial"/>
                </a:defRPr>
              </a:defPPr>
            </a:lstStyle>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8000FF"/>
                  </a:solidFill>
                  <a:latin typeface="Arial"/>
                </a:defRPr>
              </a:pPr>
              <a:r>
                <a:rPr sz="1200" b="0" i="0" u="none" strike="noStrike" dirty="0">
                  <a:solidFill>
                    <a:srgbClr val="C21C7B"/>
                  </a:solidFill>
                  <a:latin typeface="Arial"/>
                </a:rPr>
                <a:t>Avoidance</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8000FF"/>
                  </a:solidFill>
                  <a:latin typeface="Arial"/>
                </a:defRPr>
              </a:pPr>
              <a:r>
                <a:rPr sz="1200" b="0" i="0" u="none" strike="noStrike" dirty="0">
                  <a:solidFill>
                    <a:srgbClr val="C21C7B"/>
                  </a:solidFill>
                  <a:latin typeface="Arial"/>
                </a:rPr>
                <a:t>Denial</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8000FF"/>
                  </a:solidFill>
                  <a:latin typeface="Arial"/>
                </a:defRPr>
              </a:pPr>
              <a:r>
                <a:rPr sz="1200" b="0" i="0" u="none" strike="noStrike" dirty="0">
                  <a:solidFill>
                    <a:srgbClr val="C21C7B"/>
                  </a:solidFill>
                  <a:latin typeface="Arial"/>
                </a:rPr>
                <a:t>Distraction</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8000FF"/>
                  </a:solidFill>
                  <a:latin typeface="Arial"/>
                </a:defRPr>
              </a:pPr>
              <a:r>
                <a:rPr sz="1200" b="0" i="0" u="none" strike="noStrike" dirty="0">
                  <a:solidFill>
                    <a:srgbClr val="C21C7B"/>
                  </a:solidFill>
                  <a:latin typeface="Arial"/>
                </a:rPr>
                <a:t>Soothing</a:t>
              </a:r>
            </a:p>
            <a:p>
              <a:pPr lvl="0" algn="l">
                <a:lnSpc>
                  <a:spcPct val="98291"/>
                </a:lnSpc>
                <a:spcBef>
                  <a:spcPts val="500"/>
                </a:spcBef>
                <a:spcAft>
                  <a:spcPct val="0"/>
                </a:spcAft>
                <a:buNone/>
                <a:defRPr sz="1000" b="0" i="0" u="none" strike="noStrike">
                  <a:solidFill>
                    <a:srgbClr val="8000FF"/>
                  </a:solidFill>
                  <a:latin typeface="Arial"/>
                </a:defRPr>
              </a:pPr>
              <a:endParaRPr sz="1200" b="0" i="0" u="none" strike="noStrike" dirty="0">
                <a:solidFill>
                  <a:srgbClr val="C21C7B"/>
                </a:solidFill>
                <a:latin typeface="Arial"/>
              </a:endParaRPr>
            </a:p>
          </p:txBody>
        </p:sp>
        <p:sp>
          <p:nvSpPr>
            <p:cNvPr id="44" name="New shape"/>
            <p:cNvSpPr/>
            <p:nvPr/>
          </p:nvSpPr>
          <p:spPr>
            <a:xfrm>
              <a:off x="-116973" y="693593"/>
              <a:ext cx="687486" cy="117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0" numCol="2" rtlCol="0" anchor="t">
              <a:noAutofit/>
            </a:bodyPr>
            <a:lstStyle>
              <a:defPPr>
                <a:defRPr sz="2000" b="0" i="0" u="none" strike="noStrike">
                  <a:solidFill>
                    <a:srgbClr val="000000"/>
                  </a:solidFill>
                  <a:latin typeface="Arial"/>
                </a:defRPr>
              </a:defPPr>
            </a:lstStyle>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8000FF"/>
                  </a:solidFill>
                  <a:latin typeface="Arial"/>
                </a:defRPr>
              </a:pPr>
              <a:r>
                <a:rPr lang="en-US" sz="1200" b="0" i="0" u="none" strike="noStrike" dirty="0">
                  <a:solidFill>
                    <a:srgbClr val="A3005A"/>
                  </a:solidFill>
                  <a:latin typeface="Arial"/>
                </a:rPr>
                <a:t>Rest</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8000FF"/>
                  </a:solidFill>
                  <a:latin typeface="Arial"/>
                </a:defRPr>
              </a:pPr>
              <a:r>
                <a:rPr lang="en-US" sz="1200" b="0" i="0" u="none" strike="noStrike" dirty="0">
                  <a:solidFill>
                    <a:srgbClr val="C21C7B"/>
                  </a:solidFill>
                  <a:latin typeface="Arial"/>
                </a:rPr>
                <a:t>Relaxation</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8000FF"/>
                  </a:solidFill>
                  <a:latin typeface="Arial"/>
                </a:defRPr>
              </a:pPr>
              <a:r>
                <a:rPr lang="en-US" sz="1200" b="0" i="0" u="none" strike="noStrike" dirty="0">
                  <a:solidFill>
                    <a:srgbClr val="A3005A"/>
                  </a:solidFill>
                  <a:latin typeface="Arial"/>
                </a:rPr>
                <a:t>Space for other things</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8000FF"/>
                  </a:solidFill>
                  <a:latin typeface="Arial"/>
                </a:defRPr>
              </a:pPr>
              <a:r>
                <a:rPr lang="en-US" sz="1200" b="0" i="0" u="none" strike="noStrike" dirty="0">
                  <a:solidFill>
                    <a:srgbClr val="A3005A"/>
                  </a:solidFill>
                  <a:latin typeface="Arial"/>
                </a:rPr>
                <a:t>Community care</a:t>
              </a:r>
            </a:p>
          </p:txBody>
        </p:sp>
      </p:grpSp>
      <p:grpSp>
        <p:nvGrpSpPr>
          <p:cNvPr id="45" name="Group 44"/>
          <p:cNvGrpSpPr/>
          <p:nvPr/>
        </p:nvGrpSpPr>
        <p:grpSpPr>
          <a:xfrm>
            <a:off x="2582675" y="3377110"/>
            <a:ext cx="1627052" cy="3601014"/>
            <a:chOff x="-758328" y="304800"/>
            <a:chExt cx="1627052" cy="2621548"/>
          </a:xfrm>
        </p:grpSpPr>
        <p:sp>
          <p:nvSpPr>
            <p:cNvPr id="46" name="New shape"/>
            <p:cNvSpPr/>
            <p:nvPr/>
          </p:nvSpPr>
          <p:spPr>
            <a:xfrm>
              <a:off x="-758328" y="304800"/>
              <a:ext cx="1617433" cy="19565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1" bIns="-12700" rtlCol="0" anchor="t">
              <a:noAutofit/>
            </a:bodyPr>
            <a:lstStyle>
              <a:defPPr>
                <a:defRPr sz="2000" b="0" i="0" u="none" strike="noStrike">
                  <a:solidFill>
                    <a:srgbClr val="000000"/>
                  </a:solidFill>
                  <a:latin typeface="Arial"/>
                </a:defRPr>
              </a:defPPr>
            </a:lstStyle>
            <a:p>
              <a:pPr lvl="0" algn="l">
                <a:lnSpc>
                  <a:spcPct val="98291"/>
                </a:lnSpc>
                <a:spcBef>
                  <a:spcPts val="500"/>
                </a:spcBef>
                <a:spcAft>
                  <a:spcPct val="0"/>
                </a:spcAft>
                <a:buNone/>
                <a:defRPr sz="1200" b="0" i="0" u="none" strike="noStrike">
                  <a:solidFill>
                    <a:srgbClr val="282828"/>
                  </a:solidFill>
                  <a:latin typeface="Arial"/>
                </a:defRPr>
              </a:pPr>
              <a:r>
                <a:rPr sz="1600" b="0" i="0" u="none" strike="noStrike" dirty="0">
                  <a:solidFill>
                    <a:schemeClr val="bg1"/>
                  </a:solidFill>
                  <a:latin typeface="Arial"/>
                </a:rPr>
                <a:t>Coping</a:t>
              </a:r>
              <a:r>
                <a:rPr lang="en-GB" sz="1600" b="0" i="0" u="none" strike="noStrike" dirty="0">
                  <a:solidFill>
                    <a:schemeClr val="bg1"/>
                  </a:solidFill>
                  <a:latin typeface="Arial"/>
                </a:rPr>
                <a:t>…</a:t>
              </a:r>
              <a:endParaRPr sz="1600" b="0" i="0" u="none" strike="noStrike" dirty="0">
                <a:solidFill>
                  <a:schemeClr val="bg1"/>
                </a:solidFill>
                <a:latin typeface="Arial"/>
              </a:endParaRPr>
            </a:p>
          </p:txBody>
        </p:sp>
        <p:sp>
          <p:nvSpPr>
            <p:cNvPr id="47" name="New shape"/>
            <p:cNvSpPr/>
            <p:nvPr/>
          </p:nvSpPr>
          <p:spPr>
            <a:xfrm>
              <a:off x="-724520" y="1913808"/>
              <a:ext cx="1593244" cy="1956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ts val="500"/>
                </a:spcBef>
                <a:spcAft>
                  <a:spcPct val="0"/>
                </a:spcAft>
                <a:buNone/>
                <a:defRPr sz="1200" b="0" i="0" u="none" strike="noStrike">
                  <a:solidFill>
                    <a:srgbClr val="282828"/>
                  </a:solidFill>
                  <a:latin typeface="Arial"/>
                </a:defRPr>
              </a:pPr>
              <a:r>
                <a:rPr lang="en-GB" sz="1600" dirty="0">
                  <a:solidFill>
                    <a:schemeClr val="bg1"/>
                  </a:solidFill>
                  <a:latin typeface="Arial"/>
                </a:rPr>
                <a:t>… &amp; c</a:t>
              </a:r>
              <a:r>
                <a:rPr sz="1600" b="0" i="0" u="none" strike="noStrike" dirty="0">
                  <a:solidFill>
                    <a:schemeClr val="bg1"/>
                  </a:solidFill>
                  <a:latin typeface="Arial"/>
                </a:rPr>
                <a:t>hanging</a:t>
              </a:r>
            </a:p>
          </p:txBody>
        </p:sp>
        <p:sp>
          <p:nvSpPr>
            <p:cNvPr id="48" name="New shape"/>
            <p:cNvSpPr/>
            <p:nvPr/>
          </p:nvSpPr>
          <p:spPr>
            <a:xfrm>
              <a:off x="-724520" y="2149466"/>
              <a:ext cx="1549816" cy="776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1845" rIns="-12700" bIns="-12699" rtlCol="0" anchor="t">
              <a:noAutofit/>
            </a:bodyPr>
            <a:lstStyle>
              <a:defPPr>
                <a:defRPr sz="2000" b="0" i="0" u="none" strike="noStrike">
                  <a:solidFill>
                    <a:srgbClr val="000000"/>
                  </a:solidFill>
                  <a:latin typeface="Arial"/>
                </a:defRPr>
              </a:defPPr>
            </a:lstStyle>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007F"/>
                  </a:solidFill>
                  <a:latin typeface="Arial"/>
                </a:defRPr>
              </a:pPr>
              <a:r>
                <a:rPr sz="1200" b="0" i="0" u="none" strike="noStrike" dirty="0">
                  <a:solidFill>
                    <a:srgbClr val="3B2313"/>
                  </a:solidFill>
                  <a:latin typeface="Arial"/>
                </a:rPr>
                <a:t>Our </a:t>
              </a:r>
              <a:r>
                <a:rPr lang="en-GB" sz="1200" b="0" i="0" u="none" strike="noStrike" dirty="0">
                  <a:solidFill>
                    <a:srgbClr val="3B2313"/>
                  </a:solidFill>
                  <a:latin typeface="Arial"/>
                </a:rPr>
                <a:t>understandings</a:t>
              </a:r>
              <a:endParaRPr sz="1200" b="0" i="0" u="none" strike="noStrike" dirty="0">
                <a:solidFill>
                  <a:srgbClr val="3B2313"/>
                </a:solidFill>
                <a:latin typeface="Arial"/>
              </a:endParaRP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007F"/>
                  </a:solidFill>
                  <a:latin typeface="Arial"/>
                </a:defRPr>
              </a:pPr>
              <a:r>
                <a:rPr sz="1200" b="0" i="0" u="none" strike="noStrike" dirty="0">
                  <a:solidFill>
                    <a:srgbClr val="3B2313"/>
                  </a:solidFill>
                  <a:latin typeface="Arial"/>
                </a:rPr>
                <a:t>Skills and capabilities</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007F"/>
                  </a:solidFill>
                  <a:latin typeface="Arial"/>
                </a:defRPr>
              </a:pPr>
              <a:r>
                <a:rPr sz="1200" b="0" i="0" u="none" strike="noStrike" dirty="0">
                  <a:solidFill>
                    <a:srgbClr val="3B2313"/>
                  </a:solidFill>
                  <a:latin typeface="Arial"/>
                </a:rPr>
                <a:t>Finding </a:t>
              </a:r>
              <a:r>
                <a:rPr lang="en-GB" sz="1200" b="0" i="0" u="none" strike="noStrike" dirty="0">
                  <a:solidFill>
                    <a:srgbClr val="3B2313"/>
                  </a:solidFill>
                  <a:latin typeface="Arial"/>
                </a:rPr>
                <a:t>new </a:t>
              </a:r>
              <a:r>
                <a:rPr sz="1200" b="0" i="0" u="none" strike="noStrike" dirty="0">
                  <a:solidFill>
                    <a:srgbClr val="3B2313"/>
                  </a:solidFill>
                  <a:latin typeface="Arial"/>
                </a:rPr>
                <a:t>meaning and purpose</a:t>
              </a:r>
              <a:endParaRPr lang="en-GB" sz="1200" b="0" i="0" u="none" strike="noStrike" dirty="0">
                <a:solidFill>
                  <a:srgbClr val="3B2313"/>
                </a:solidFill>
                <a:latin typeface="Arial"/>
              </a:endParaRPr>
            </a:p>
          </p:txBody>
        </p:sp>
        <p:sp>
          <p:nvSpPr>
            <p:cNvPr id="49" name="New shape"/>
            <p:cNvSpPr/>
            <p:nvPr/>
          </p:nvSpPr>
          <p:spPr>
            <a:xfrm>
              <a:off x="-699289" y="581388"/>
              <a:ext cx="1440110" cy="679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1845" rIns="-12700" bIns="-12700" rtlCol="0" anchor="t">
              <a:noAutofit/>
            </a:bodyPr>
            <a:lstStyle>
              <a:defPPr>
                <a:defRPr sz="2000" b="0" i="0" u="none" strike="noStrike">
                  <a:solidFill>
                    <a:srgbClr val="000000"/>
                  </a:solidFill>
                  <a:latin typeface="Arial"/>
                </a:defRPr>
              </a:defPPr>
            </a:lstStyle>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0059"/>
                  </a:solidFill>
                  <a:latin typeface="Arial"/>
                </a:defRPr>
              </a:pPr>
              <a:r>
                <a:rPr sz="1200" b="0" i="0" u="none" strike="noStrike" dirty="0">
                  <a:solidFill>
                    <a:srgbClr val="3B2313"/>
                  </a:solidFill>
                  <a:latin typeface="Arial"/>
                </a:rPr>
                <a:t>Tolerating distressing feelings</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0059"/>
                  </a:solidFill>
                  <a:latin typeface="Arial"/>
                </a:defRPr>
              </a:pPr>
              <a:r>
                <a:rPr lang="en-GB" sz="1200" b="0" i="0" u="none" strike="noStrike" dirty="0">
                  <a:solidFill>
                    <a:srgbClr val="3B2313"/>
                  </a:solidFill>
                  <a:latin typeface="Arial"/>
                </a:rPr>
                <a:t>C</a:t>
              </a:r>
              <a:r>
                <a:rPr sz="1200" b="0" i="0" u="none" strike="noStrike" dirty="0" err="1">
                  <a:solidFill>
                    <a:srgbClr val="3B2313"/>
                  </a:solidFill>
                  <a:latin typeface="Arial"/>
                </a:rPr>
                <a:t>ompassion</a:t>
              </a:r>
              <a:endParaRPr sz="1200" b="0" i="0" u="none" strike="noStrike" dirty="0">
                <a:solidFill>
                  <a:srgbClr val="3B2313"/>
                </a:solidFill>
                <a:latin typeface="Arial"/>
              </a:endParaRP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0059"/>
                  </a:solidFill>
                  <a:latin typeface="Arial"/>
                </a:defRPr>
              </a:pPr>
              <a:r>
                <a:rPr sz="1200" b="0" i="0" u="none" strike="noStrike" dirty="0">
                  <a:solidFill>
                    <a:srgbClr val="3B2313"/>
                  </a:solidFill>
                  <a:latin typeface="Arial"/>
                </a:rPr>
                <a:t>Emotional regulation</a:t>
              </a:r>
              <a:endParaRPr lang="en-GB" sz="1200" b="0" i="0" u="none" strike="noStrike" dirty="0">
                <a:solidFill>
                  <a:srgbClr val="3B2313"/>
                </a:solidFill>
                <a:latin typeface="Arial"/>
              </a:endParaRP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0059"/>
                  </a:solidFill>
                  <a:latin typeface="Arial"/>
                </a:defRPr>
              </a:pPr>
              <a:r>
                <a:rPr lang="en-GB" sz="1200" dirty="0">
                  <a:solidFill>
                    <a:srgbClr val="3B2313"/>
                  </a:solidFill>
                  <a:latin typeface="Arial"/>
                </a:rPr>
                <a:t>Coping with change</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0059"/>
                  </a:solidFill>
                  <a:latin typeface="Arial"/>
                </a:defRPr>
              </a:pPr>
              <a:r>
                <a:rPr lang="en-GB" sz="1200" b="0" i="0" u="none" strike="noStrike" dirty="0">
                  <a:solidFill>
                    <a:srgbClr val="3B2313"/>
                  </a:solidFill>
                  <a:latin typeface="Arial"/>
                </a:rPr>
                <a:t>Coping with uncertainty</a:t>
              </a:r>
              <a:endParaRPr sz="1200" b="0" i="0" u="none" strike="noStrike" dirty="0">
                <a:solidFill>
                  <a:srgbClr val="3B2313"/>
                </a:solidFill>
                <a:latin typeface="Arial"/>
              </a:endParaRPr>
            </a:p>
          </p:txBody>
        </p:sp>
      </p:grpSp>
      <p:grpSp>
        <p:nvGrpSpPr>
          <p:cNvPr id="50" name="Group 49"/>
          <p:cNvGrpSpPr/>
          <p:nvPr/>
        </p:nvGrpSpPr>
        <p:grpSpPr>
          <a:xfrm>
            <a:off x="4304356" y="4228255"/>
            <a:ext cx="5760779" cy="1781448"/>
            <a:chOff x="-459863" y="445662"/>
            <a:chExt cx="3136918" cy="2126601"/>
          </a:xfrm>
        </p:grpSpPr>
        <p:sp>
          <p:nvSpPr>
            <p:cNvPr id="51" name="New shape"/>
            <p:cNvSpPr/>
            <p:nvPr/>
          </p:nvSpPr>
          <p:spPr>
            <a:xfrm>
              <a:off x="-459863" y="445662"/>
              <a:ext cx="3136918" cy="328557"/>
            </a:xfrm>
            <a:prstGeom prst="rect">
              <a:avLst/>
            </a:prstGeom>
            <a:solidFill>
              <a:srgbClr val="0096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ts val="500"/>
                </a:spcBef>
                <a:spcAft>
                  <a:spcPct val="0"/>
                </a:spcAft>
                <a:buNone/>
                <a:defRPr sz="1200" b="0" i="0" u="none" strike="noStrike">
                  <a:solidFill>
                    <a:srgbClr val="282828"/>
                  </a:solidFill>
                  <a:latin typeface="Arial"/>
                </a:defRPr>
              </a:pPr>
              <a:r>
                <a:rPr sz="1600" b="0" i="0" u="none" strike="noStrike" dirty="0">
                  <a:solidFill>
                    <a:schemeClr val="bg1"/>
                  </a:solidFill>
                  <a:latin typeface="Arial"/>
                </a:rPr>
                <a:t>Grieving</a:t>
              </a:r>
            </a:p>
          </p:txBody>
        </p:sp>
        <p:sp>
          <p:nvSpPr>
            <p:cNvPr id="52" name="New shape"/>
            <p:cNvSpPr/>
            <p:nvPr/>
          </p:nvSpPr>
          <p:spPr>
            <a:xfrm>
              <a:off x="729473" y="453061"/>
              <a:ext cx="1676562" cy="298114"/>
            </a:xfrm>
            <a:prstGeom prst="rect">
              <a:avLst/>
            </a:prstGeom>
            <a:solidFill>
              <a:srgbClr val="0096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solidFill>
                  <a:latin typeface="Arial"/>
                </a:defRPr>
              </a:defPPr>
            </a:lstStyle>
            <a:p>
              <a:pPr lvl="0" algn="l">
                <a:lnSpc>
                  <a:spcPct val="98291"/>
                </a:lnSpc>
                <a:spcBef>
                  <a:spcPts val="500"/>
                </a:spcBef>
                <a:spcAft>
                  <a:spcPct val="0"/>
                </a:spcAft>
                <a:buNone/>
                <a:defRPr sz="1200" b="0" i="0" u="none" strike="noStrike">
                  <a:solidFill>
                    <a:srgbClr val="282828"/>
                  </a:solidFill>
                  <a:latin typeface="Arial"/>
                </a:defRPr>
              </a:pPr>
              <a:r>
                <a:rPr lang="en-GB" sz="1600" dirty="0">
                  <a:solidFill>
                    <a:schemeClr val="bg1"/>
                  </a:solidFill>
                  <a:latin typeface="Arial"/>
                </a:rPr>
                <a:t>&amp; m</a:t>
              </a:r>
              <a:r>
                <a:rPr sz="1600" b="0" i="0" u="none" strike="noStrike" dirty="0">
                  <a:solidFill>
                    <a:schemeClr val="bg1"/>
                  </a:solidFill>
                  <a:latin typeface="Arial"/>
                </a:rPr>
                <a:t>ore emotions</a:t>
              </a:r>
            </a:p>
          </p:txBody>
        </p:sp>
        <p:sp>
          <p:nvSpPr>
            <p:cNvPr id="53" name="New shape"/>
            <p:cNvSpPr/>
            <p:nvPr/>
          </p:nvSpPr>
          <p:spPr>
            <a:xfrm>
              <a:off x="-415305" y="810278"/>
              <a:ext cx="1019926" cy="1761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1" rtlCol="0" anchor="t">
              <a:noAutofit/>
            </a:bodyPr>
            <a:lstStyle>
              <a:defPPr>
                <a:defRPr sz="2000" b="0" i="0" u="none" strike="noStrike">
                  <a:solidFill>
                    <a:srgbClr val="000000"/>
                  </a:solidFill>
                  <a:latin typeface="Arial"/>
                </a:defRPr>
              </a:defPPr>
            </a:lstStyle>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Ecological grief and sorrow</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The four tasks of grieving</a:t>
              </a:r>
              <a:r>
                <a:rPr sz="1100" b="0" i="0" u="none" strike="noStrike" dirty="0">
                  <a:solidFill>
                    <a:srgbClr val="328F9C"/>
                  </a:solidFill>
                  <a:latin typeface="Arial"/>
                </a:rPr>
                <a:t>:</a:t>
              </a:r>
            </a:p>
            <a:p>
              <a:pPr marL="268288" lvl="1" indent="-88900">
                <a:lnSpc>
                  <a:spcPct val="98291"/>
                </a:lnSpc>
                <a:spcBef>
                  <a:spcPts val="300"/>
                </a:spcBef>
                <a:spcAft>
                  <a:spcPct val="0"/>
                </a:spcAft>
                <a:buChar char="•"/>
                <a:defRPr sz="900" b="0" i="0" u="none" strike="noStrike">
                  <a:solidFill>
                    <a:srgbClr val="0080FF"/>
                  </a:solidFill>
                  <a:latin typeface="Arial"/>
                </a:defRPr>
              </a:pPr>
              <a:r>
                <a:rPr sz="1050" b="0" i="0" u="none" strike="noStrike" dirty="0">
                  <a:solidFill>
                    <a:srgbClr val="3B2313"/>
                  </a:solidFill>
                  <a:latin typeface="Arial"/>
                </a:rPr>
                <a:t>Acceptance</a:t>
              </a:r>
            </a:p>
            <a:p>
              <a:pPr marL="268288" lvl="1" indent="-88900">
                <a:lnSpc>
                  <a:spcPct val="98291"/>
                </a:lnSpc>
                <a:spcBef>
                  <a:spcPts val="300"/>
                </a:spcBef>
                <a:spcAft>
                  <a:spcPct val="0"/>
                </a:spcAft>
                <a:buChar char="•"/>
                <a:defRPr sz="900" b="0" i="0" u="none" strike="noStrike">
                  <a:solidFill>
                    <a:srgbClr val="0080FF"/>
                  </a:solidFill>
                  <a:latin typeface="Arial"/>
                </a:defRPr>
              </a:pPr>
              <a:r>
                <a:rPr sz="1050" b="0" i="0" u="none" strike="noStrike" dirty="0">
                  <a:solidFill>
                    <a:srgbClr val="3B2313"/>
                  </a:solidFill>
                  <a:latin typeface="Arial"/>
                </a:rPr>
                <a:t>Mourning</a:t>
              </a:r>
              <a:endParaRPr lang="en-GB" sz="1050" b="0" i="0" u="none" strike="noStrike" dirty="0">
                <a:solidFill>
                  <a:srgbClr val="3B2313"/>
                </a:solidFill>
                <a:latin typeface="Arial"/>
              </a:endParaRPr>
            </a:p>
            <a:p>
              <a:pPr marL="268288" lvl="1" indent="-88900">
                <a:lnSpc>
                  <a:spcPct val="98291"/>
                </a:lnSpc>
                <a:spcBef>
                  <a:spcPts val="300"/>
                </a:spcBef>
                <a:spcAft>
                  <a:spcPct val="0"/>
                </a:spcAft>
                <a:buChar char="•"/>
                <a:defRPr sz="900" b="0" i="0" u="none" strike="noStrike">
                  <a:solidFill>
                    <a:srgbClr val="0080FF"/>
                  </a:solidFill>
                  <a:latin typeface="Arial"/>
                </a:defRPr>
              </a:pPr>
              <a:r>
                <a:rPr lang="en-GB" sz="1050" dirty="0">
                  <a:solidFill>
                    <a:srgbClr val="3B2313"/>
                  </a:solidFill>
                  <a:latin typeface="Arial"/>
                </a:rPr>
                <a:t>Adjusting to the new reality</a:t>
              </a:r>
            </a:p>
            <a:p>
              <a:pPr marL="268288" lvl="1" indent="-88900">
                <a:lnSpc>
                  <a:spcPct val="98291"/>
                </a:lnSpc>
                <a:spcBef>
                  <a:spcPts val="300"/>
                </a:spcBef>
                <a:spcAft>
                  <a:spcPct val="0"/>
                </a:spcAft>
                <a:buChar char="•"/>
                <a:defRPr sz="900" b="0" i="0" u="none" strike="noStrike">
                  <a:solidFill>
                    <a:srgbClr val="0080FF"/>
                  </a:solidFill>
                  <a:latin typeface="Arial"/>
                </a:defRPr>
              </a:pPr>
              <a:r>
                <a:rPr lang="en-GB" sz="1050" b="0" i="0" u="none" strike="noStrike" dirty="0">
                  <a:solidFill>
                    <a:srgbClr val="3B2313"/>
                  </a:solidFill>
                  <a:latin typeface="Arial"/>
                </a:rPr>
                <a:t>Reengaging with life.</a:t>
              </a:r>
              <a:endParaRPr sz="1050" b="0" i="0" u="none" strike="noStrike" dirty="0">
                <a:solidFill>
                  <a:srgbClr val="3B2313"/>
                </a:solidFill>
                <a:latin typeface="Arial"/>
              </a:endParaRPr>
            </a:p>
          </p:txBody>
        </p:sp>
        <p:sp>
          <p:nvSpPr>
            <p:cNvPr id="54" name="New shape"/>
            <p:cNvSpPr/>
            <p:nvPr/>
          </p:nvSpPr>
          <p:spPr>
            <a:xfrm>
              <a:off x="1698071" y="826212"/>
              <a:ext cx="966933" cy="1293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0" bIns="-12700" rtlCol="0" anchor="t">
              <a:noAutofit/>
            </a:bodyPr>
            <a:lstStyle>
              <a:defPPr>
                <a:defRPr sz="2000" b="0" i="0" u="none" strike="noStrike">
                  <a:solidFill>
                    <a:srgbClr val="000000"/>
                  </a:solidFill>
                  <a:latin typeface="Arial"/>
                </a:defRPr>
              </a:defPPr>
            </a:lstStyle>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Envy</a:t>
              </a:r>
              <a:r>
                <a:rPr lang="en-GB" sz="1200" b="0" i="0" u="none" strike="noStrike" dirty="0">
                  <a:solidFill>
                    <a:srgbClr val="328F9C"/>
                  </a:solidFill>
                  <a:latin typeface="Arial"/>
                </a:rPr>
                <a:t>, </a:t>
              </a:r>
              <a:r>
                <a:rPr sz="1200" b="0" i="0" u="none" strike="noStrike" dirty="0">
                  <a:solidFill>
                    <a:srgbClr val="328F9C"/>
                  </a:solidFill>
                  <a:latin typeface="Arial"/>
                </a:rPr>
                <a:t>admiration</a:t>
              </a:r>
              <a:r>
                <a:rPr lang="en-GB" sz="1200" b="0" i="0" u="none" strike="noStrike" dirty="0">
                  <a:solidFill>
                    <a:srgbClr val="328F9C"/>
                  </a:solidFill>
                  <a:latin typeface="Arial"/>
                </a:rPr>
                <a:t> &amp; </a:t>
              </a:r>
              <a:br>
                <a:rPr lang="en-GB" sz="1200" b="0" i="0" u="none" strike="noStrike" dirty="0">
                  <a:solidFill>
                    <a:srgbClr val="328F9C"/>
                  </a:solidFill>
                  <a:latin typeface="Arial"/>
                </a:rPr>
              </a:br>
              <a:r>
                <a:rPr sz="1200" b="0" i="0" u="none" strike="noStrike" dirty="0">
                  <a:solidFill>
                    <a:srgbClr val="328F9C"/>
                  </a:solidFill>
                  <a:latin typeface="Arial"/>
                </a:rPr>
                <a:t>resentment</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Contentment</a:t>
              </a:r>
              <a:r>
                <a:rPr lang="en-GB" sz="1200" b="0" i="0" u="none" strike="noStrike" dirty="0">
                  <a:solidFill>
                    <a:srgbClr val="328F9C"/>
                  </a:solidFill>
                  <a:latin typeface="Arial"/>
                </a:rPr>
                <a:t>,</a:t>
              </a:r>
              <a:r>
                <a:rPr sz="1200" b="0" i="0" u="none" strike="noStrike" dirty="0">
                  <a:solidFill>
                    <a:srgbClr val="328F9C"/>
                  </a:solidFill>
                  <a:latin typeface="Arial"/>
                </a:rPr>
                <a:t> satisfaction</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Belonging</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Insignificance</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Hope &amp; inspiration</a:t>
              </a:r>
            </a:p>
          </p:txBody>
        </p:sp>
        <p:sp>
          <p:nvSpPr>
            <p:cNvPr id="55" name="New shape"/>
            <p:cNvSpPr/>
            <p:nvPr/>
          </p:nvSpPr>
          <p:spPr>
            <a:xfrm>
              <a:off x="729473" y="815784"/>
              <a:ext cx="775527" cy="175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845" rIns="-12701" bIns="-12700" rtlCol="0" anchor="t">
              <a:noAutofit/>
            </a:bodyPr>
            <a:lstStyle>
              <a:defPPr>
                <a:defRPr sz="2000" b="0" i="0" u="none" strike="noStrike">
                  <a:solidFill>
                    <a:srgbClr val="000000"/>
                  </a:solidFill>
                  <a:latin typeface="Arial"/>
                </a:defRPr>
              </a:defPPr>
            </a:lstStyle>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Anger &amp; outrage</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Fear</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Guilt</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Hopelessness</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Happiness &amp; joy</a:t>
              </a:r>
            </a:p>
            <a:p>
              <a:pPr marL="88900" lvl="0" indent="-88900" algn="l">
                <a:lnSpc>
                  <a:spcPct val="98291"/>
                </a:lnSpc>
                <a:spcBef>
                  <a:spcPts val="500"/>
                </a:spcBef>
                <a:spcAft>
                  <a:spcPct val="0"/>
                </a:spcAft>
                <a:buFont typeface="Arial" panose="020B0604020202020204" pitchFamily="34" charset="0"/>
                <a:buChar char="•"/>
                <a:defRPr sz="1000" b="0" i="0" u="none" strike="noStrike">
                  <a:solidFill>
                    <a:srgbClr val="0080FF"/>
                  </a:solidFill>
                  <a:latin typeface="Arial"/>
                </a:defRPr>
              </a:pPr>
              <a:r>
                <a:rPr sz="1200" b="0" i="0" u="none" strike="noStrike" dirty="0">
                  <a:solidFill>
                    <a:srgbClr val="328F9C"/>
                  </a:solidFill>
                  <a:latin typeface="Arial"/>
                </a:rPr>
                <a:t>Care &amp; love</a:t>
              </a:r>
            </a:p>
          </p:txBody>
        </p:sp>
      </p:grpSp>
      <p:sp>
        <p:nvSpPr>
          <p:cNvPr id="57" name="TextBox 56">
            <a:extLst>
              <a:ext uri="{FF2B5EF4-FFF2-40B4-BE49-F238E27FC236}">
                <a16:creationId xmlns:a16="http://schemas.microsoft.com/office/drawing/2014/main" id="{EF7AD0FB-886C-381D-55B6-DABC1D738340}"/>
              </a:ext>
            </a:extLst>
          </p:cNvPr>
          <p:cNvSpPr txBox="1"/>
          <p:nvPr/>
        </p:nvSpPr>
        <p:spPr>
          <a:xfrm>
            <a:off x="7284491" y="6953537"/>
            <a:ext cx="184731" cy="369332"/>
          </a:xfrm>
          <a:prstGeom prst="rect">
            <a:avLst/>
          </a:prstGeom>
          <a:noFill/>
        </p:spPr>
        <p:txBody>
          <a:bodyPr wrap="none" rtlCol="0">
            <a:spAutoFit/>
          </a:bodyPr>
          <a:lstStyle/>
          <a:p>
            <a:endParaRPr lang="en-GB" dirty="0"/>
          </a:p>
        </p:txBody>
      </p:sp>
      <p:sp>
        <p:nvSpPr>
          <p:cNvPr id="59" name="TextBox 58">
            <a:extLst>
              <a:ext uri="{FF2B5EF4-FFF2-40B4-BE49-F238E27FC236}">
                <a16:creationId xmlns:a16="http://schemas.microsoft.com/office/drawing/2014/main" id="{8EA87BA7-8EA3-7FC4-FB6C-FA8895D3688A}"/>
              </a:ext>
            </a:extLst>
          </p:cNvPr>
          <p:cNvSpPr txBox="1"/>
          <p:nvPr/>
        </p:nvSpPr>
        <p:spPr>
          <a:xfrm>
            <a:off x="6464670" y="6277771"/>
            <a:ext cx="1894487" cy="1203150"/>
          </a:xfrm>
          <a:prstGeom prst="rect">
            <a:avLst/>
          </a:prstGeom>
          <a:noFill/>
        </p:spPr>
        <p:txBody>
          <a:bodyPr wrap="square">
            <a:spAutoFit/>
          </a:bodyPr>
          <a:lstStyle/>
          <a:p>
            <a:pPr lvl="0" algn="l">
              <a:lnSpc>
                <a:spcPct val="98291"/>
              </a:lnSpc>
              <a:spcBef>
                <a:spcPct val="57500"/>
              </a:spcBef>
              <a:spcAft>
                <a:spcPct val="0"/>
              </a:spcAft>
              <a:defRPr sz="1000" b="0" i="0" u="none" strike="noStrike">
                <a:solidFill>
                  <a:srgbClr val="027F00"/>
                </a:solidFill>
                <a:latin typeface="Arial"/>
              </a:defRPr>
            </a:pPr>
            <a:r>
              <a:rPr lang="en-US" sz="1200" dirty="0">
                <a:solidFill>
                  <a:srgbClr val="8BB553"/>
                </a:solidFill>
                <a:latin typeface="Arial"/>
              </a:rPr>
              <a:t>Transforming s</a:t>
            </a:r>
            <a:r>
              <a:rPr lang="en-US" sz="1200" b="0" i="0" u="none" strike="noStrike" dirty="0">
                <a:solidFill>
                  <a:srgbClr val="8BB553"/>
                </a:solidFill>
                <a:latin typeface="Arial"/>
              </a:rPr>
              <a:t>tructures &amp; systems</a:t>
            </a:r>
          </a:p>
          <a:p>
            <a:pPr marL="268288" lvl="0" indent="-82550" algn="l">
              <a:lnSpc>
                <a:spcPct val="98291"/>
              </a:lnSpc>
              <a:spcBef>
                <a:spcPts val="300"/>
              </a:spcBef>
              <a:spcAft>
                <a:spcPct val="0"/>
              </a:spcAft>
              <a:buFont typeface="Arial" panose="020B0604020202020204" pitchFamily="34" charset="0"/>
              <a:buChar char="•"/>
              <a:defRPr sz="1000" b="0" i="0" u="none" strike="noStrike">
                <a:solidFill>
                  <a:srgbClr val="027F00"/>
                </a:solidFill>
                <a:latin typeface="Arial"/>
              </a:defRPr>
            </a:pPr>
            <a:r>
              <a:rPr lang="en-US" sz="1050" b="0" i="0" u="none" strike="noStrike" dirty="0">
                <a:solidFill>
                  <a:srgbClr val="3B2313"/>
                </a:solidFill>
                <a:latin typeface="Arial"/>
              </a:rPr>
              <a:t>Interest groups</a:t>
            </a:r>
          </a:p>
          <a:p>
            <a:pPr marL="268288" lvl="0" indent="-82550" algn="l">
              <a:lnSpc>
                <a:spcPct val="98291"/>
              </a:lnSpc>
              <a:spcBef>
                <a:spcPts val="300"/>
              </a:spcBef>
              <a:spcAft>
                <a:spcPct val="0"/>
              </a:spcAft>
              <a:buFont typeface="Arial" panose="020B0604020202020204" pitchFamily="34" charset="0"/>
              <a:buChar char="•"/>
              <a:defRPr sz="900" b="0" i="0" u="none" strike="noStrike">
                <a:solidFill>
                  <a:srgbClr val="027F00"/>
                </a:solidFill>
                <a:latin typeface="Arial"/>
              </a:defRPr>
            </a:pPr>
            <a:r>
              <a:rPr lang="en-US" sz="1050" b="0" i="0" u="none" strike="noStrike" dirty="0">
                <a:solidFill>
                  <a:srgbClr val="3B2313"/>
                </a:solidFill>
                <a:latin typeface="Arial"/>
              </a:rPr>
              <a:t>Lobbying &amp; campaigning</a:t>
            </a:r>
          </a:p>
          <a:p>
            <a:pPr marL="268288" lvl="0" indent="-82550" algn="l">
              <a:lnSpc>
                <a:spcPct val="98291"/>
              </a:lnSpc>
              <a:spcBef>
                <a:spcPts val="300"/>
              </a:spcBef>
              <a:spcAft>
                <a:spcPct val="0"/>
              </a:spcAft>
              <a:buFont typeface="Arial" panose="020B0604020202020204" pitchFamily="34" charset="0"/>
              <a:buChar char="•"/>
              <a:defRPr sz="900" b="0" i="0" u="none" strike="noStrike">
                <a:solidFill>
                  <a:srgbClr val="027F00"/>
                </a:solidFill>
                <a:latin typeface="Arial"/>
              </a:defRPr>
            </a:pPr>
            <a:r>
              <a:rPr lang="en-US" sz="1050" b="0" i="0" u="none" strike="noStrike" dirty="0">
                <a:solidFill>
                  <a:srgbClr val="3B2313"/>
                </a:solidFill>
                <a:latin typeface="Arial"/>
              </a:rPr>
              <a:t>Social movements</a:t>
            </a:r>
            <a:endParaRPr lang="en-GB" sz="400" dirty="0"/>
          </a:p>
        </p:txBody>
      </p:sp>
      <p:sp>
        <p:nvSpPr>
          <p:cNvPr id="61" name="TextBox 60">
            <a:extLst>
              <a:ext uri="{FF2B5EF4-FFF2-40B4-BE49-F238E27FC236}">
                <a16:creationId xmlns:a16="http://schemas.microsoft.com/office/drawing/2014/main" id="{FCC22B80-A525-F98E-DD99-E3E913B29DA5}"/>
              </a:ext>
            </a:extLst>
          </p:cNvPr>
          <p:cNvSpPr txBox="1"/>
          <p:nvPr/>
        </p:nvSpPr>
        <p:spPr>
          <a:xfrm>
            <a:off x="8242665" y="6283951"/>
            <a:ext cx="1699992" cy="1241622"/>
          </a:xfrm>
          <a:prstGeom prst="rect">
            <a:avLst/>
          </a:prstGeom>
          <a:noFill/>
        </p:spPr>
        <p:txBody>
          <a:bodyPr wrap="square">
            <a:spAutoFit/>
          </a:bodyPr>
          <a:lstStyle/>
          <a:p>
            <a:pPr lvl="0" algn="l">
              <a:lnSpc>
                <a:spcPct val="98291"/>
              </a:lnSpc>
              <a:spcBef>
                <a:spcPct val="57500"/>
              </a:spcBef>
              <a:spcAft>
                <a:spcPct val="0"/>
              </a:spcAft>
              <a:defRPr sz="1000" b="0" i="0" u="none" strike="noStrike">
                <a:solidFill>
                  <a:srgbClr val="027F00"/>
                </a:solidFill>
                <a:latin typeface="Arial"/>
              </a:defRPr>
            </a:pPr>
            <a:r>
              <a:rPr lang="en-US" sz="1200" dirty="0">
                <a:solidFill>
                  <a:srgbClr val="8BB553"/>
                </a:solidFill>
                <a:latin typeface="Arial"/>
              </a:rPr>
              <a:t>Transforming w</a:t>
            </a:r>
            <a:r>
              <a:rPr lang="en-US" sz="1200" b="0" i="0" u="none" strike="noStrike" dirty="0">
                <a:solidFill>
                  <a:srgbClr val="8BB553"/>
                </a:solidFill>
                <a:latin typeface="Arial"/>
              </a:rPr>
              <a:t>ays of doing things</a:t>
            </a:r>
          </a:p>
          <a:p>
            <a:pPr marL="268288" lvl="0" indent="-82550" algn="l">
              <a:lnSpc>
                <a:spcPct val="98291"/>
              </a:lnSpc>
              <a:spcBef>
                <a:spcPts val="300"/>
              </a:spcBef>
              <a:spcAft>
                <a:spcPct val="0"/>
              </a:spcAft>
              <a:buFont typeface="Arial" panose="020B0604020202020204" pitchFamily="34" charset="0"/>
              <a:buChar char="•"/>
              <a:defRPr sz="1000" b="0" i="0" u="none" strike="noStrike">
                <a:solidFill>
                  <a:srgbClr val="027F00"/>
                </a:solidFill>
                <a:latin typeface="Arial"/>
              </a:defRPr>
            </a:pPr>
            <a:r>
              <a:rPr lang="en-US" sz="1050" b="0" i="0" u="none" strike="noStrike" dirty="0" err="1">
                <a:solidFill>
                  <a:srgbClr val="3B2313"/>
                </a:solidFill>
                <a:latin typeface="Arial"/>
              </a:rPr>
              <a:t>Behaviour</a:t>
            </a:r>
            <a:endParaRPr lang="en-US" sz="1050" b="0" i="0" u="none" strike="noStrike" dirty="0">
              <a:solidFill>
                <a:srgbClr val="3B2313"/>
              </a:solidFill>
              <a:latin typeface="Arial"/>
            </a:endParaRPr>
          </a:p>
          <a:p>
            <a:pPr marL="268288" lvl="0" indent="-82550" algn="l">
              <a:lnSpc>
                <a:spcPct val="98291"/>
              </a:lnSpc>
              <a:spcBef>
                <a:spcPts val="300"/>
              </a:spcBef>
              <a:spcAft>
                <a:spcPct val="0"/>
              </a:spcAft>
              <a:buFont typeface="Arial" panose="020B0604020202020204" pitchFamily="34" charset="0"/>
              <a:buChar char="•"/>
              <a:defRPr sz="900" b="0" i="0" u="none" strike="noStrike">
                <a:solidFill>
                  <a:srgbClr val="027F00"/>
                </a:solidFill>
                <a:latin typeface="Arial"/>
              </a:defRPr>
            </a:pPr>
            <a:r>
              <a:rPr lang="en-US" sz="1050" b="0" i="0" u="none" strike="noStrike" dirty="0">
                <a:solidFill>
                  <a:srgbClr val="3B2313"/>
                </a:solidFill>
                <a:latin typeface="Arial"/>
              </a:rPr>
              <a:t>Social practices</a:t>
            </a:r>
          </a:p>
          <a:p>
            <a:pPr marL="268288" lvl="0" indent="-82550" algn="l">
              <a:lnSpc>
                <a:spcPct val="98291"/>
              </a:lnSpc>
              <a:spcBef>
                <a:spcPts val="300"/>
              </a:spcBef>
              <a:spcAft>
                <a:spcPct val="0"/>
              </a:spcAft>
              <a:buFont typeface="Arial" panose="020B0604020202020204" pitchFamily="34" charset="0"/>
              <a:buChar char="•"/>
              <a:defRPr sz="900" b="0" i="0" u="none" strike="noStrike">
                <a:solidFill>
                  <a:srgbClr val="027F00"/>
                </a:solidFill>
                <a:latin typeface="Arial"/>
              </a:defRPr>
            </a:pPr>
            <a:r>
              <a:rPr lang="en-US" sz="1050" b="0" i="0" u="none" strike="noStrike" dirty="0">
                <a:solidFill>
                  <a:srgbClr val="3B2313"/>
                </a:solidFill>
                <a:latin typeface="Arial"/>
              </a:rPr>
              <a:t>Technology</a:t>
            </a:r>
          </a:p>
          <a:p>
            <a:pPr marL="268288" lvl="0" indent="-82550" algn="l">
              <a:lnSpc>
                <a:spcPct val="98291"/>
              </a:lnSpc>
              <a:spcBef>
                <a:spcPts val="300"/>
              </a:spcBef>
              <a:spcAft>
                <a:spcPct val="0"/>
              </a:spcAft>
              <a:buFont typeface="Arial" panose="020B0604020202020204" pitchFamily="34" charset="0"/>
              <a:buChar char="•"/>
              <a:defRPr sz="900" b="0" i="0" u="none" strike="noStrike">
                <a:solidFill>
                  <a:srgbClr val="027F00"/>
                </a:solidFill>
                <a:latin typeface="Arial"/>
              </a:defRPr>
            </a:pPr>
            <a:r>
              <a:rPr lang="en-US" sz="1050" b="0" i="0" u="none" strike="noStrike" dirty="0" err="1">
                <a:solidFill>
                  <a:srgbClr val="3B2313"/>
                </a:solidFill>
                <a:latin typeface="Arial"/>
              </a:rPr>
              <a:t>Organising</a:t>
            </a:r>
            <a:endParaRPr lang="en-GB" sz="1050" dirty="0"/>
          </a:p>
        </p:txBody>
      </p:sp>
      <p:cxnSp>
        <p:nvCxnSpPr>
          <p:cNvPr id="68" name="Straight Connector 67">
            <a:extLst>
              <a:ext uri="{FF2B5EF4-FFF2-40B4-BE49-F238E27FC236}">
                <a16:creationId xmlns:a16="http://schemas.microsoft.com/office/drawing/2014/main" id="{DDF0AE49-9DE3-5DF3-57BD-619E44694776}"/>
              </a:ext>
            </a:extLst>
          </p:cNvPr>
          <p:cNvCxnSpPr/>
          <p:nvPr/>
        </p:nvCxnSpPr>
        <p:spPr>
          <a:xfrm>
            <a:off x="6429273" y="3093695"/>
            <a:ext cx="0" cy="1134560"/>
          </a:xfrm>
          <a:prstGeom prst="line">
            <a:avLst/>
          </a:prstGeom>
          <a:ln w="6350">
            <a:solidFill>
              <a:srgbClr val="A9C1D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6FEE755-7F4C-A678-3CAD-3D729A842905}"/>
              </a:ext>
            </a:extLst>
          </p:cNvPr>
          <p:cNvCxnSpPr/>
          <p:nvPr/>
        </p:nvCxnSpPr>
        <p:spPr>
          <a:xfrm>
            <a:off x="6429273" y="4503486"/>
            <a:ext cx="0" cy="1516396"/>
          </a:xfrm>
          <a:prstGeom prst="line">
            <a:avLst/>
          </a:prstGeom>
          <a:ln>
            <a:solidFill>
              <a:srgbClr val="A9C1D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2B12A16-7D69-576B-AE17-DACFBB47C386}"/>
              </a:ext>
            </a:extLst>
          </p:cNvPr>
          <p:cNvCxnSpPr>
            <a:cxnSpLocks/>
          </p:cNvCxnSpPr>
          <p:nvPr/>
        </p:nvCxnSpPr>
        <p:spPr>
          <a:xfrm>
            <a:off x="6439092" y="6277771"/>
            <a:ext cx="0" cy="1203150"/>
          </a:xfrm>
          <a:prstGeom prst="line">
            <a:avLst/>
          </a:prstGeom>
          <a:ln>
            <a:solidFill>
              <a:srgbClr val="A9C1D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B61C5A2-27CA-50F2-2668-7DB7D862A6CD}"/>
              </a:ext>
            </a:extLst>
          </p:cNvPr>
          <p:cNvCxnSpPr/>
          <p:nvPr/>
        </p:nvCxnSpPr>
        <p:spPr>
          <a:xfrm>
            <a:off x="8267284" y="6247597"/>
            <a:ext cx="0" cy="1247802"/>
          </a:xfrm>
          <a:prstGeom prst="line">
            <a:avLst/>
          </a:prstGeom>
          <a:ln>
            <a:solidFill>
              <a:srgbClr val="A9C1D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585641-EFEA-E779-765A-8C531C18ACBC}"/>
              </a:ext>
            </a:extLst>
          </p:cNvPr>
          <p:cNvPicPr>
            <a:picLocks noChangeAspect="1"/>
          </p:cNvPicPr>
          <p:nvPr/>
        </p:nvPicPr>
        <p:blipFill>
          <a:blip r:embed="rId2"/>
          <a:stretch>
            <a:fillRect/>
          </a:stretch>
        </p:blipFill>
        <p:spPr>
          <a:xfrm>
            <a:off x="4791968" y="1361728"/>
            <a:ext cx="4637928" cy="5857112"/>
          </a:xfrm>
          <a:prstGeom prst="rect">
            <a:avLst/>
          </a:prstGeom>
        </p:spPr>
      </p:pic>
      <p:sp>
        <p:nvSpPr>
          <p:cNvPr id="4" name="TextBox 3">
            <a:extLst>
              <a:ext uri="{FF2B5EF4-FFF2-40B4-BE49-F238E27FC236}">
                <a16:creationId xmlns:a16="http://schemas.microsoft.com/office/drawing/2014/main" id="{6F9EA8E5-3C2A-072F-FF86-D9236E3F9F89}"/>
              </a:ext>
            </a:extLst>
          </p:cNvPr>
          <p:cNvSpPr txBox="1"/>
          <p:nvPr/>
        </p:nvSpPr>
        <p:spPr>
          <a:xfrm>
            <a:off x="1172967" y="401160"/>
            <a:ext cx="8271623" cy="584775"/>
          </a:xfrm>
          <a:prstGeom prst="rect">
            <a:avLst/>
          </a:prstGeom>
          <a:noFill/>
        </p:spPr>
        <p:txBody>
          <a:bodyPr wrap="none" rtlCol="0">
            <a:spAutoFit/>
          </a:bodyPr>
          <a:lstStyle/>
          <a:p>
            <a:r>
              <a:rPr lang="en-GB" sz="3200" dirty="0">
                <a:solidFill>
                  <a:srgbClr val="23637A"/>
                </a:solidFill>
              </a:rPr>
              <a:t>Three Spheres of transformation by Kate O’Brien</a:t>
            </a:r>
          </a:p>
        </p:txBody>
      </p:sp>
      <p:sp>
        <p:nvSpPr>
          <p:cNvPr id="6" name="TextBox 5">
            <a:extLst>
              <a:ext uri="{FF2B5EF4-FFF2-40B4-BE49-F238E27FC236}">
                <a16:creationId xmlns:a16="http://schemas.microsoft.com/office/drawing/2014/main" id="{9B64BFF7-2188-DD80-3048-8B1C060B0A55}"/>
              </a:ext>
            </a:extLst>
          </p:cNvPr>
          <p:cNvSpPr txBox="1"/>
          <p:nvPr/>
        </p:nvSpPr>
        <p:spPr>
          <a:xfrm>
            <a:off x="255464" y="7218840"/>
            <a:ext cx="9505056" cy="369332"/>
          </a:xfrm>
          <a:prstGeom prst="rect">
            <a:avLst/>
          </a:prstGeom>
          <a:noFill/>
        </p:spPr>
        <p:txBody>
          <a:bodyPr wrap="square">
            <a:spAutoFit/>
          </a:bodyPr>
          <a:lstStyle/>
          <a:p>
            <a:r>
              <a:rPr lang="en-US" sz="900" dirty="0">
                <a:effectLst/>
              </a:rPr>
              <a:t>O’Brien, Karen. “Is the 1.5°C Target Possible? Exploring the Three Spheres of Transformation.” </a:t>
            </a:r>
            <a:r>
              <a:rPr lang="en-US" sz="900" i="1" dirty="0">
                <a:effectLst/>
              </a:rPr>
              <a:t>Current Opinion in Environmental Sustainability</a:t>
            </a:r>
            <a:r>
              <a:rPr lang="en-US" sz="900" dirty="0">
                <a:effectLst/>
              </a:rPr>
              <a:t>, Sustainability governance and transformation 2018, 31 (April 1, 2018): 153–60. </a:t>
            </a:r>
            <a:r>
              <a:rPr lang="en-US" sz="900" dirty="0">
                <a:effectLst/>
                <a:hlinkClick r:id="rId3"/>
              </a:rPr>
              <a:t>https://doi.org/10.1016/j.cosust.2018.04.010</a:t>
            </a:r>
            <a:r>
              <a:rPr lang="en-US" sz="900" dirty="0">
                <a:effectLst/>
              </a:rPr>
              <a:t>.</a:t>
            </a:r>
          </a:p>
        </p:txBody>
      </p:sp>
      <p:sp>
        <p:nvSpPr>
          <p:cNvPr id="7" name="TextBox 6">
            <a:extLst>
              <a:ext uri="{FF2B5EF4-FFF2-40B4-BE49-F238E27FC236}">
                <a16:creationId xmlns:a16="http://schemas.microsoft.com/office/drawing/2014/main" id="{31FC0019-4A0E-3B22-BE77-F27F4B0CDD9F}"/>
              </a:ext>
            </a:extLst>
          </p:cNvPr>
          <p:cNvSpPr txBox="1"/>
          <p:nvPr/>
        </p:nvSpPr>
        <p:spPr>
          <a:xfrm>
            <a:off x="615504" y="1505744"/>
            <a:ext cx="3845840" cy="1323439"/>
          </a:xfrm>
          <a:prstGeom prst="rect">
            <a:avLst/>
          </a:prstGeom>
          <a:noFill/>
        </p:spPr>
        <p:txBody>
          <a:bodyPr wrap="square" rtlCol="0">
            <a:spAutoFit/>
          </a:bodyPr>
          <a:lstStyle/>
          <a:p>
            <a:r>
              <a:rPr lang="en-GB" sz="2800" dirty="0">
                <a:solidFill>
                  <a:srgbClr val="A3005A"/>
                </a:solidFill>
              </a:rPr>
              <a:t>Personal transformation</a:t>
            </a:r>
          </a:p>
          <a:p>
            <a:r>
              <a:rPr lang="en-GB" dirty="0">
                <a:solidFill>
                  <a:srgbClr val="2A83CA"/>
                </a:solidFill>
              </a:rPr>
              <a:t>What? </a:t>
            </a:r>
            <a:r>
              <a:rPr lang="en-GB" sz="1600" dirty="0">
                <a:solidFill>
                  <a:srgbClr val="3B2313"/>
                </a:solidFill>
              </a:rPr>
              <a:t>Personal and collective beliefs, values, worldviews and paradigms.</a:t>
            </a:r>
            <a:endParaRPr lang="en-GB" dirty="0">
              <a:solidFill>
                <a:srgbClr val="3B2313"/>
              </a:solidFill>
            </a:endParaRPr>
          </a:p>
          <a:p>
            <a:r>
              <a:rPr lang="en-GB" dirty="0">
                <a:solidFill>
                  <a:srgbClr val="A3C476"/>
                </a:solidFill>
              </a:rPr>
              <a:t>How? </a:t>
            </a:r>
            <a:r>
              <a:rPr lang="en-GB" sz="1600" dirty="0">
                <a:solidFill>
                  <a:srgbClr val="3B2313"/>
                </a:solidFill>
              </a:rPr>
              <a:t>Conversation and reflection.</a:t>
            </a:r>
          </a:p>
        </p:txBody>
      </p:sp>
      <p:sp>
        <p:nvSpPr>
          <p:cNvPr id="8" name="TextBox 7">
            <a:extLst>
              <a:ext uri="{FF2B5EF4-FFF2-40B4-BE49-F238E27FC236}">
                <a16:creationId xmlns:a16="http://schemas.microsoft.com/office/drawing/2014/main" id="{212620C9-1FDB-DCD4-B8FB-E5A59DB147BF}"/>
              </a:ext>
            </a:extLst>
          </p:cNvPr>
          <p:cNvSpPr txBox="1"/>
          <p:nvPr/>
        </p:nvSpPr>
        <p:spPr>
          <a:xfrm>
            <a:off x="615504" y="3190888"/>
            <a:ext cx="3845840" cy="1323439"/>
          </a:xfrm>
          <a:prstGeom prst="rect">
            <a:avLst/>
          </a:prstGeom>
          <a:noFill/>
        </p:spPr>
        <p:txBody>
          <a:bodyPr wrap="square" rtlCol="0">
            <a:spAutoFit/>
          </a:bodyPr>
          <a:lstStyle/>
          <a:p>
            <a:r>
              <a:rPr lang="en-GB" sz="2800" dirty="0">
                <a:solidFill>
                  <a:srgbClr val="A3005A"/>
                </a:solidFill>
              </a:rPr>
              <a:t>Political transformation</a:t>
            </a:r>
          </a:p>
          <a:p>
            <a:r>
              <a:rPr lang="en-GB" dirty="0">
                <a:solidFill>
                  <a:srgbClr val="2A83CA"/>
                </a:solidFill>
              </a:rPr>
              <a:t>What? </a:t>
            </a:r>
            <a:r>
              <a:rPr lang="en-GB" sz="1600" dirty="0">
                <a:solidFill>
                  <a:srgbClr val="3B2313"/>
                </a:solidFill>
              </a:rPr>
              <a:t>Systems and structures. </a:t>
            </a:r>
            <a:endParaRPr lang="en-GB" dirty="0">
              <a:solidFill>
                <a:srgbClr val="3B2313"/>
              </a:solidFill>
            </a:endParaRPr>
          </a:p>
          <a:p>
            <a:r>
              <a:rPr lang="en-GB" dirty="0">
                <a:solidFill>
                  <a:srgbClr val="A3C476"/>
                </a:solidFill>
              </a:rPr>
              <a:t>How? </a:t>
            </a:r>
            <a:r>
              <a:rPr lang="en-GB" sz="1600" dirty="0">
                <a:solidFill>
                  <a:srgbClr val="3B2313"/>
                </a:solidFill>
              </a:rPr>
              <a:t>Lobbying, interest groups, policy, rule changes, information and feedback flows.</a:t>
            </a:r>
          </a:p>
        </p:txBody>
      </p:sp>
      <p:sp>
        <p:nvSpPr>
          <p:cNvPr id="9" name="TextBox 8">
            <a:extLst>
              <a:ext uri="{FF2B5EF4-FFF2-40B4-BE49-F238E27FC236}">
                <a16:creationId xmlns:a16="http://schemas.microsoft.com/office/drawing/2014/main" id="{9E740B92-AFA8-6C4F-4AFF-7FDDCEC45873}"/>
              </a:ext>
            </a:extLst>
          </p:cNvPr>
          <p:cNvSpPr txBox="1"/>
          <p:nvPr/>
        </p:nvSpPr>
        <p:spPr>
          <a:xfrm>
            <a:off x="621476" y="5034136"/>
            <a:ext cx="3845840" cy="1323439"/>
          </a:xfrm>
          <a:prstGeom prst="rect">
            <a:avLst/>
          </a:prstGeom>
          <a:noFill/>
        </p:spPr>
        <p:txBody>
          <a:bodyPr wrap="square" rtlCol="0">
            <a:spAutoFit/>
          </a:bodyPr>
          <a:lstStyle/>
          <a:p>
            <a:r>
              <a:rPr lang="en-GB" sz="2800" dirty="0">
                <a:solidFill>
                  <a:srgbClr val="A3005A"/>
                </a:solidFill>
              </a:rPr>
              <a:t>Political transformation</a:t>
            </a:r>
          </a:p>
          <a:p>
            <a:r>
              <a:rPr lang="en-GB" dirty="0">
                <a:solidFill>
                  <a:srgbClr val="2A83CA"/>
                </a:solidFill>
              </a:rPr>
              <a:t>What? </a:t>
            </a:r>
            <a:r>
              <a:rPr lang="en-GB" sz="1600" dirty="0">
                <a:solidFill>
                  <a:srgbClr val="3B2313"/>
                </a:solidFill>
              </a:rPr>
              <a:t>Behaviour, technology, practices. </a:t>
            </a:r>
            <a:endParaRPr lang="en-GB" dirty="0">
              <a:solidFill>
                <a:srgbClr val="3B2313"/>
              </a:solidFill>
            </a:endParaRPr>
          </a:p>
          <a:p>
            <a:r>
              <a:rPr lang="en-GB" dirty="0">
                <a:solidFill>
                  <a:srgbClr val="A3C476"/>
                </a:solidFill>
              </a:rPr>
              <a:t>How? </a:t>
            </a:r>
            <a:r>
              <a:rPr lang="en-GB" sz="1600" dirty="0">
                <a:solidFill>
                  <a:srgbClr val="3B2313"/>
                </a:solidFill>
              </a:rPr>
              <a:t>Specific actions, interventions, strategies.</a:t>
            </a:r>
          </a:p>
        </p:txBody>
      </p:sp>
    </p:spTree>
    <p:extLst>
      <p:ext uri="{BB962C8B-B14F-4D97-AF65-F5344CB8AC3E}">
        <p14:creationId xmlns:p14="http://schemas.microsoft.com/office/powerpoint/2010/main" val="26098054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D99E74-D178-4749-2BD2-CDC7A35DD10D}"/>
              </a:ext>
            </a:extLst>
          </p:cNvPr>
          <p:cNvPicPr>
            <a:picLocks noChangeAspect="1"/>
          </p:cNvPicPr>
          <p:nvPr/>
        </p:nvPicPr>
        <p:blipFill>
          <a:blip r:embed="rId2"/>
          <a:stretch>
            <a:fillRect/>
          </a:stretch>
        </p:blipFill>
        <p:spPr>
          <a:xfrm>
            <a:off x="831528" y="1471286"/>
            <a:ext cx="8280920" cy="5428480"/>
          </a:xfrm>
          <a:prstGeom prst="rect">
            <a:avLst/>
          </a:prstGeom>
        </p:spPr>
      </p:pic>
      <p:sp>
        <p:nvSpPr>
          <p:cNvPr id="4" name="TextBox 3">
            <a:extLst>
              <a:ext uri="{FF2B5EF4-FFF2-40B4-BE49-F238E27FC236}">
                <a16:creationId xmlns:a16="http://schemas.microsoft.com/office/drawing/2014/main" id="{D2FFB1BA-EC45-307C-013B-BA64635F7898}"/>
              </a:ext>
            </a:extLst>
          </p:cNvPr>
          <p:cNvSpPr txBox="1"/>
          <p:nvPr/>
        </p:nvSpPr>
        <p:spPr>
          <a:xfrm>
            <a:off x="2847752" y="425624"/>
            <a:ext cx="4660315" cy="584775"/>
          </a:xfrm>
          <a:prstGeom prst="rect">
            <a:avLst/>
          </a:prstGeom>
          <a:noFill/>
        </p:spPr>
        <p:txBody>
          <a:bodyPr wrap="none" rtlCol="0">
            <a:spAutoFit/>
          </a:bodyPr>
          <a:lstStyle/>
          <a:p>
            <a:r>
              <a:rPr lang="en-GB" sz="3200" dirty="0">
                <a:solidFill>
                  <a:srgbClr val="23637A"/>
                </a:solidFill>
              </a:rPr>
              <a:t>Leverage points for change</a:t>
            </a:r>
          </a:p>
        </p:txBody>
      </p:sp>
      <p:sp>
        <p:nvSpPr>
          <p:cNvPr id="5" name="TextBox 4">
            <a:extLst>
              <a:ext uri="{FF2B5EF4-FFF2-40B4-BE49-F238E27FC236}">
                <a16:creationId xmlns:a16="http://schemas.microsoft.com/office/drawing/2014/main" id="{C5E1CCE0-A852-C047-7A09-0EE140D53567}"/>
              </a:ext>
            </a:extLst>
          </p:cNvPr>
          <p:cNvSpPr txBox="1"/>
          <p:nvPr/>
        </p:nvSpPr>
        <p:spPr>
          <a:xfrm>
            <a:off x="255464" y="7218840"/>
            <a:ext cx="9505056" cy="369332"/>
          </a:xfrm>
          <a:prstGeom prst="rect">
            <a:avLst/>
          </a:prstGeom>
          <a:noFill/>
        </p:spPr>
        <p:txBody>
          <a:bodyPr wrap="square">
            <a:spAutoFit/>
          </a:bodyPr>
          <a:lstStyle/>
          <a:p>
            <a:r>
              <a:rPr lang="en-US" sz="900" dirty="0">
                <a:effectLst/>
              </a:rPr>
              <a:t>O’Brien, Karen. “Is the 1.5°C Target Possible? Exploring the Three Spheres of Transformation.” </a:t>
            </a:r>
            <a:r>
              <a:rPr lang="en-US" sz="900" i="1" dirty="0">
                <a:effectLst/>
              </a:rPr>
              <a:t>Current Opinion in Environmental Sustainability</a:t>
            </a:r>
            <a:r>
              <a:rPr lang="en-US" sz="900" dirty="0">
                <a:effectLst/>
              </a:rPr>
              <a:t>, Sustainability governance and transformation 2018, 31 (April 1, 2018): 153–60. </a:t>
            </a:r>
            <a:r>
              <a:rPr lang="en-US" sz="900" dirty="0">
                <a:effectLst/>
                <a:hlinkClick r:id="rId3"/>
              </a:rPr>
              <a:t>https://doi.org/10.1016/j.cosust.2018.04.010</a:t>
            </a:r>
            <a:r>
              <a:rPr lang="en-US" sz="900" dirty="0">
                <a:effectLst/>
              </a:rPr>
              <a:t>.</a:t>
            </a:r>
          </a:p>
        </p:txBody>
      </p:sp>
    </p:spTree>
    <p:extLst>
      <p:ext uri="{BB962C8B-B14F-4D97-AF65-F5344CB8AC3E}">
        <p14:creationId xmlns:p14="http://schemas.microsoft.com/office/powerpoint/2010/main" val="6364073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372" y="2585864"/>
            <a:ext cx="10160000" cy="4425280"/>
          </a:xfrm>
          <a:prstGeom prst="rect">
            <a:avLst/>
          </a:prstGeom>
          <a:blipFill>
            <a:blip r:embed="rId2">
              <a:alphaModFix/>
            </a:blip>
            <a:stretch>
              <a:fillRect t="-291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New shape">
            <a:extLst>
              <a:ext uri="{FF2B5EF4-FFF2-40B4-BE49-F238E27FC236}">
                <a16:creationId xmlns:a16="http://schemas.microsoft.com/office/drawing/2014/main" id="{DDAA608A-0025-4EBA-1C28-5E4E3C6DF270}"/>
              </a:ext>
            </a:extLst>
          </p:cNvPr>
          <p:cNvSpPr/>
          <p:nvPr/>
        </p:nvSpPr>
        <p:spPr>
          <a:xfrm>
            <a:off x="3495824" y="1289720"/>
            <a:ext cx="2549988" cy="532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5291"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500" b="0" i="0" u="none" strike="noStrike">
                <a:solidFill>
                  <a:srgbClr val="0096CC"/>
                </a:solidFill>
                <a:latin typeface="Arial"/>
              </a:defRPr>
            </a:pPr>
            <a:r>
              <a:rPr sz="3500" b="0" i="0" u="none" strike="noStrike" dirty="0">
                <a:solidFill>
                  <a:srgbClr val="23637A"/>
                </a:solidFill>
                <a:latin typeface="Arial"/>
              </a:rPr>
              <a:t>Our </a:t>
            </a:r>
            <a:r>
              <a:rPr lang="en-GB" sz="3500" b="0" i="0" u="none" strike="noStrike" dirty="0">
                <a:solidFill>
                  <a:srgbClr val="23637A"/>
                </a:solidFill>
                <a:latin typeface="Arial"/>
              </a:rPr>
              <a:t>plan for today</a:t>
            </a:r>
            <a:endParaRPr sz="3500" b="0" i="0" u="none" strike="noStrike" dirty="0">
              <a:solidFill>
                <a:srgbClr val="23637A"/>
              </a:solidFill>
              <a:latin typeface="Aria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555467" y="1490287"/>
            <a:ext cx="2549988" cy="532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5291"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500" b="0" i="0" u="none" strike="noStrike">
                <a:solidFill>
                  <a:srgbClr val="0096CC"/>
                </a:solidFill>
                <a:latin typeface="Arial"/>
              </a:defRPr>
            </a:pPr>
            <a:r>
              <a:rPr sz="3500" b="0" i="0" u="none" strike="noStrike" dirty="0">
                <a:solidFill>
                  <a:srgbClr val="23637A"/>
                </a:solidFill>
                <a:latin typeface="Arial"/>
              </a:rPr>
              <a:t>Our purpose</a:t>
            </a:r>
          </a:p>
        </p:txBody>
      </p:sp>
      <p:sp>
        <p:nvSpPr>
          <p:cNvPr id="3" name="New shape"/>
          <p:cNvSpPr/>
          <p:nvPr/>
        </p:nvSpPr>
        <p:spPr>
          <a:xfrm>
            <a:off x="1130968" y="2585864"/>
            <a:ext cx="8136904" cy="2664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4668" rIns="-1294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600" b="0" i="0" u="none" strike="noStrike">
                <a:solidFill>
                  <a:srgbClr val="000000"/>
                </a:solidFill>
                <a:latin typeface="Arial"/>
              </a:defRPr>
            </a:pPr>
            <a:r>
              <a:rPr sz="2000" b="0" i="0" u="none" strike="noStrike" dirty="0">
                <a:solidFill>
                  <a:srgbClr val="3B2313"/>
                </a:solidFill>
                <a:latin typeface="Arial"/>
              </a:rPr>
              <a:t>We believe that taking steps to engage with climate change is better than trying to avoid thinking about it. But figuring out how to respond to the climate crisis is hard.</a:t>
            </a:r>
          </a:p>
          <a:p>
            <a:pPr lvl="0" algn="l">
              <a:lnSpc>
                <a:spcPct val="98291"/>
              </a:lnSpc>
              <a:spcBef>
                <a:spcPct val="57500"/>
              </a:spcBef>
              <a:spcAft>
                <a:spcPct val="0"/>
              </a:spcAft>
              <a:buNone/>
              <a:defRPr sz="1600" b="0" i="0" u="none" strike="noStrike">
                <a:solidFill>
                  <a:srgbClr val="000000"/>
                </a:solidFill>
                <a:latin typeface="Arial"/>
              </a:defRPr>
            </a:pPr>
            <a:r>
              <a:rPr sz="2000" b="0" i="0" u="none" strike="noStrike" dirty="0">
                <a:solidFill>
                  <a:srgbClr val="3B2313"/>
                </a:solidFill>
                <a:latin typeface="Arial"/>
              </a:rPr>
              <a:t>Our meetings provide a space for us to work on this problem together. We can be honest about our questions, uncertainties, and difficulties. We can help each other process what’s happening and explore what we can do for ourselves and the planet.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08B10B8-87CB-DE40-4B27-4AEF01A454EE}"/>
              </a:ext>
            </a:extLst>
          </p:cNvPr>
          <p:cNvGrpSpPr/>
          <p:nvPr/>
        </p:nvGrpSpPr>
        <p:grpSpPr>
          <a:xfrm>
            <a:off x="323077" y="1721768"/>
            <a:ext cx="9513845" cy="3112529"/>
            <a:chOff x="-635000" y="296968"/>
            <a:chExt cx="7105899" cy="1783387"/>
          </a:xfrm>
        </p:grpSpPr>
        <p:sp>
          <p:nvSpPr>
            <p:cNvPr id="30" name="New shape">
              <a:extLst>
                <a:ext uri="{FF2B5EF4-FFF2-40B4-BE49-F238E27FC236}">
                  <a16:creationId xmlns:a16="http://schemas.microsoft.com/office/drawing/2014/main" id="{A76EBE08-134A-7857-D52A-6FA5175649BA}"/>
                </a:ext>
              </a:extLst>
            </p:cNvPr>
            <p:cNvSpPr/>
            <p:nvPr/>
          </p:nvSpPr>
          <p:spPr>
            <a:xfrm>
              <a:off x="794338" y="296968"/>
              <a:ext cx="2955570" cy="1783387"/>
            </a:xfrm>
            <a:custGeom>
              <a:avLst/>
              <a:gdLst/>
              <a:ahLst/>
              <a:cxnLst/>
              <a:rect l="l" t="t" r="r" b="b"/>
              <a:pathLst>
                <a:path w="2955569" h="1783387">
                  <a:moveTo>
                    <a:pt x="492594" y="0"/>
                  </a:moveTo>
                  <a:lnTo>
                    <a:pt x="2512009" y="0"/>
                  </a:lnTo>
                  <a:lnTo>
                    <a:pt x="2649956" y="20744"/>
                  </a:lnTo>
                  <a:lnTo>
                    <a:pt x="2773210" y="65264"/>
                  </a:lnTo>
                  <a:lnTo>
                    <a:pt x="2842387" y="107005"/>
                  </a:lnTo>
                  <a:lnTo>
                    <a:pt x="2916161" y="181383"/>
                  </a:lnTo>
                  <a:lnTo>
                    <a:pt x="2950540" y="264596"/>
                  </a:lnTo>
                  <a:lnTo>
                    <a:pt x="2955569" y="297233"/>
                  </a:lnTo>
                  <a:lnTo>
                    <a:pt x="2955569" y="1486144"/>
                  </a:lnTo>
                  <a:lnTo>
                    <a:pt x="2940888" y="1545592"/>
                  </a:lnTo>
                  <a:lnTo>
                    <a:pt x="2916161" y="1598983"/>
                  </a:lnTo>
                  <a:lnTo>
                    <a:pt x="2842387" y="1673341"/>
                  </a:lnTo>
                  <a:lnTo>
                    <a:pt x="2773210" y="1715074"/>
                  </a:lnTo>
                  <a:lnTo>
                    <a:pt x="2649956" y="1759600"/>
                  </a:lnTo>
                  <a:lnTo>
                    <a:pt x="2512009" y="1780339"/>
                  </a:lnTo>
                  <a:lnTo>
                    <a:pt x="2462961" y="1783387"/>
                  </a:lnTo>
                  <a:lnTo>
                    <a:pt x="492594" y="1783387"/>
                  </a:lnTo>
                  <a:lnTo>
                    <a:pt x="389039" y="1774522"/>
                  </a:lnTo>
                  <a:lnTo>
                    <a:pt x="300596" y="1759600"/>
                  </a:lnTo>
                  <a:lnTo>
                    <a:pt x="177330" y="1715074"/>
                  </a:lnTo>
                  <a:lnTo>
                    <a:pt x="108585" y="1673341"/>
                  </a:lnTo>
                  <a:lnTo>
                    <a:pt x="34378" y="1598983"/>
                  </a:lnTo>
                  <a:lnTo>
                    <a:pt x="0" y="1516001"/>
                  </a:lnTo>
                  <a:lnTo>
                    <a:pt x="0" y="264596"/>
                  </a:lnTo>
                  <a:lnTo>
                    <a:pt x="34378" y="181383"/>
                  </a:lnTo>
                  <a:lnTo>
                    <a:pt x="108585" y="107005"/>
                  </a:lnTo>
                  <a:lnTo>
                    <a:pt x="177330" y="65264"/>
                  </a:lnTo>
                  <a:lnTo>
                    <a:pt x="300596" y="20744"/>
                  </a:lnTo>
                  <a:lnTo>
                    <a:pt x="438518" y="0"/>
                  </a:lnTo>
                  <a:close/>
                </a:path>
              </a:pathLst>
            </a:custGeom>
            <a:solidFill>
              <a:srgbClr val="E7F6FF">
                <a:alpha val="80000"/>
              </a:srgbClr>
            </a:solidFill>
            <a:ln w="38100" cap="rnd">
              <a:solidFill>
                <a:srgbClr val="FFFFFF">
                  <a:alpha val="8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400">
                <a:solidFill>
                  <a:srgbClr val="3B2313"/>
                </a:solidFill>
              </a:endParaRPr>
            </a:p>
          </p:txBody>
        </p:sp>
        <p:sp>
          <p:nvSpPr>
            <p:cNvPr id="31" name="New shape">
              <a:extLst>
                <a:ext uri="{FF2B5EF4-FFF2-40B4-BE49-F238E27FC236}">
                  <a16:creationId xmlns:a16="http://schemas.microsoft.com/office/drawing/2014/main" id="{1F818D55-DD9F-32EA-CD7D-E554FFF637EA}"/>
                </a:ext>
              </a:extLst>
            </p:cNvPr>
            <p:cNvSpPr/>
            <p:nvPr/>
          </p:nvSpPr>
          <p:spPr>
            <a:xfrm>
              <a:off x="3916386" y="317500"/>
              <a:ext cx="2554513" cy="1762855"/>
            </a:xfrm>
            <a:custGeom>
              <a:avLst/>
              <a:gdLst/>
              <a:ahLst/>
              <a:cxnLst/>
              <a:rect l="l" t="t" r="r" b="b"/>
              <a:pathLst>
                <a:path w="2282570" h="1762855">
                  <a:moveTo>
                    <a:pt x="380428" y="0"/>
                  </a:moveTo>
                  <a:lnTo>
                    <a:pt x="1940026" y="0"/>
                  </a:lnTo>
                  <a:lnTo>
                    <a:pt x="2046554" y="20505"/>
                  </a:lnTo>
                  <a:lnTo>
                    <a:pt x="2141740" y="64512"/>
                  </a:lnTo>
                  <a:lnTo>
                    <a:pt x="2195170" y="105771"/>
                  </a:lnTo>
                  <a:lnTo>
                    <a:pt x="2252141" y="179297"/>
                  </a:lnTo>
                  <a:lnTo>
                    <a:pt x="2278697" y="261552"/>
                  </a:lnTo>
                  <a:lnTo>
                    <a:pt x="2282570" y="293805"/>
                  </a:lnTo>
                  <a:lnTo>
                    <a:pt x="2282570" y="1469015"/>
                  </a:lnTo>
                  <a:lnTo>
                    <a:pt x="2271242" y="1527765"/>
                  </a:lnTo>
                  <a:lnTo>
                    <a:pt x="2252141" y="1580534"/>
                  </a:lnTo>
                  <a:lnTo>
                    <a:pt x="2195170" y="1654079"/>
                  </a:lnTo>
                  <a:lnTo>
                    <a:pt x="2141740" y="1695342"/>
                  </a:lnTo>
                  <a:lnTo>
                    <a:pt x="2046554" y="1739347"/>
                  </a:lnTo>
                  <a:lnTo>
                    <a:pt x="1940026" y="1759858"/>
                  </a:lnTo>
                  <a:lnTo>
                    <a:pt x="1902142" y="1762855"/>
                  </a:lnTo>
                  <a:lnTo>
                    <a:pt x="380428" y="1762855"/>
                  </a:lnTo>
                  <a:lnTo>
                    <a:pt x="300456" y="1754105"/>
                  </a:lnTo>
                  <a:lnTo>
                    <a:pt x="232155" y="1739347"/>
                  </a:lnTo>
                  <a:lnTo>
                    <a:pt x="136956" y="1695342"/>
                  </a:lnTo>
                  <a:lnTo>
                    <a:pt x="83858" y="1654079"/>
                  </a:lnTo>
                  <a:lnTo>
                    <a:pt x="26555" y="1580534"/>
                  </a:lnTo>
                  <a:lnTo>
                    <a:pt x="0" y="1498517"/>
                  </a:lnTo>
                  <a:lnTo>
                    <a:pt x="0" y="261552"/>
                  </a:lnTo>
                  <a:lnTo>
                    <a:pt x="26555" y="179297"/>
                  </a:lnTo>
                  <a:lnTo>
                    <a:pt x="83858" y="105771"/>
                  </a:lnTo>
                  <a:lnTo>
                    <a:pt x="136956" y="64512"/>
                  </a:lnTo>
                  <a:lnTo>
                    <a:pt x="232155" y="20505"/>
                  </a:lnTo>
                  <a:lnTo>
                    <a:pt x="338670" y="0"/>
                  </a:lnTo>
                  <a:close/>
                </a:path>
              </a:pathLst>
            </a:custGeom>
            <a:solidFill>
              <a:srgbClr val="E7F6FF"/>
            </a:solidFill>
            <a:ln w="38100" cap="rnd">
              <a:solidFill>
                <a:srgbClr val="FFFFF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400">
                <a:solidFill>
                  <a:srgbClr val="3B2313"/>
                </a:solidFill>
              </a:endParaRPr>
            </a:p>
          </p:txBody>
        </p:sp>
        <p:sp>
          <p:nvSpPr>
            <p:cNvPr id="32" name="New shape">
              <a:extLst>
                <a:ext uri="{FF2B5EF4-FFF2-40B4-BE49-F238E27FC236}">
                  <a16:creationId xmlns:a16="http://schemas.microsoft.com/office/drawing/2014/main" id="{7F85C90C-A701-B91E-1DD4-DD26EE94C672}"/>
                </a:ext>
              </a:extLst>
            </p:cNvPr>
            <p:cNvSpPr/>
            <p:nvPr/>
          </p:nvSpPr>
          <p:spPr>
            <a:xfrm>
              <a:off x="-635000" y="329886"/>
              <a:ext cx="1234073" cy="1669342"/>
            </a:xfrm>
            <a:custGeom>
              <a:avLst/>
              <a:gdLst/>
              <a:ahLst/>
              <a:cxnLst/>
              <a:rect l="l" t="t" r="r" b="b"/>
              <a:pathLst>
                <a:path w="1154595" h="1572141">
                  <a:moveTo>
                    <a:pt x="192430" y="0"/>
                  </a:moveTo>
                  <a:lnTo>
                    <a:pt x="981316" y="0"/>
                  </a:lnTo>
                  <a:lnTo>
                    <a:pt x="1035202" y="18285"/>
                  </a:lnTo>
                  <a:lnTo>
                    <a:pt x="1083348" y="57533"/>
                  </a:lnTo>
                  <a:lnTo>
                    <a:pt x="1110373" y="94329"/>
                  </a:lnTo>
                  <a:lnTo>
                    <a:pt x="1139190" y="159887"/>
                  </a:lnTo>
                  <a:lnTo>
                    <a:pt x="1152626" y="233255"/>
                  </a:lnTo>
                  <a:lnTo>
                    <a:pt x="1154595" y="262021"/>
                  </a:lnTo>
                  <a:lnTo>
                    <a:pt x="1154595" y="1310115"/>
                  </a:lnTo>
                  <a:lnTo>
                    <a:pt x="1148854" y="1362528"/>
                  </a:lnTo>
                  <a:lnTo>
                    <a:pt x="1139190" y="1409582"/>
                  </a:lnTo>
                  <a:lnTo>
                    <a:pt x="1110373" y="1475139"/>
                  </a:lnTo>
                  <a:lnTo>
                    <a:pt x="1083348" y="1511944"/>
                  </a:lnTo>
                  <a:lnTo>
                    <a:pt x="1035202" y="1551187"/>
                  </a:lnTo>
                  <a:lnTo>
                    <a:pt x="981316" y="1569462"/>
                  </a:lnTo>
                  <a:lnTo>
                    <a:pt x="962164" y="1572141"/>
                  </a:lnTo>
                  <a:lnTo>
                    <a:pt x="192430" y="1572141"/>
                  </a:lnTo>
                  <a:lnTo>
                    <a:pt x="151980" y="1564344"/>
                  </a:lnTo>
                  <a:lnTo>
                    <a:pt x="117424" y="1551187"/>
                  </a:lnTo>
                  <a:lnTo>
                    <a:pt x="69278" y="1511944"/>
                  </a:lnTo>
                  <a:lnTo>
                    <a:pt x="42418" y="1475139"/>
                  </a:lnTo>
                  <a:lnTo>
                    <a:pt x="13436" y="1409582"/>
                  </a:lnTo>
                  <a:lnTo>
                    <a:pt x="0" y="1336442"/>
                  </a:lnTo>
                  <a:lnTo>
                    <a:pt x="0" y="233255"/>
                  </a:lnTo>
                  <a:lnTo>
                    <a:pt x="13436" y="159887"/>
                  </a:lnTo>
                  <a:lnTo>
                    <a:pt x="42418" y="94329"/>
                  </a:lnTo>
                  <a:lnTo>
                    <a:pt x="69278" y="57533"/>
                  </a:lnTo>
                  <a:lnTo>
                    <a:pt x="117424" y="18285"/>
                  </a:lnTo>
                  <a:lnTo>
                    <a:pt x="171310" y="0"/>
                  </a:lnTo>
                  <a:close/>
                </a:path>
              </a:pathLst>
            </a:custGeom>
            <a:solidFill>
              <a:srgbClr val="FFEBEE">
                <a:alpha val="60000"/>
              </a:srgbClr>
            </a:solidFill>
            <a:ln w="38100" cap="rnd">
              <a:solidFill>
                <a:srgbClr val="FFFFFF">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400">
                <a:solidFill>
                  <a:srgbClr val="3B2313"/>
                </a:solidFill>
              </a:endParaRPr>
            </a:p>
          </p:txBody>
        </p:sp>
        <p:sp>
          <p:nvSpPr>
            <p:cNvPr id="33" name="New shape">
              <a:extLst>
                <a:ext uri="{FF2B5EF4-FFF2-40B4-BE49-F238E27FC236}">
                  <a16:creationId xmlns:a16="http://schemas.microsoft.com/office/drawing/2014/main" id="{A32A88FB-A6EA-777D-C5B7-AF10ABA80FE1}"/>
                </a:ext>
              </a:extLst>
            </p:cNvPr>
            <p:cNvSpPr/>
            <p:nvPr/>
          </p:nvSpPr>
          <p:spPr>
            <a:xfrm>
              <a:off x="-468179" y="425741"/>
              <a:ext cx="900430" cy="201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326" rIns="-12700" bIns="-12700" rtlCol="0" anchor="t">
              <a:noAutofit/>
            </a:bodyPr>
            <a:lstStyle>
              <a:defPPr>
                <a:defRPr sz="2000" b="0" i="0" u="none" strike="noStrike">
                  <a:solidFill>
                    <a:srgbClr val="000000">
                      <a:alpha val="80000"/>
                    </a:srgbClr>
                  </a:solidFill>
                  <a:latin typeface="Arial"/>
                </a:defRPr>
              </a:defPPr>
            </a:lstStyle>
            <a:p>
              <a:pPr lvl="0" algn="ctr">
                <a:lnSpc>
                  <a:spcPct val="98291"/>
                </a:lnSpc>
                <a:spcBef>
                  <a:spcPct val="57500"/>
                </a:spcBef>
                <a:spcAft>
                  <a:spcPct val="0"/>
                </a:spcAft>
                <a:buNone/>
                <a:defRPr sz="1200" b="0" i="0" u="none" strike="noStrike">
                  <a:solidFill>
                    <a:srgbClr val="000080">
                      <a:alpha val="80000"/>
                    </a:srgbClr>
                  </a:solidFill>
                  <a:latin typeface="Arial"/>
                </a:defRPr>
              </a:pPr>
              <a:r>
                <a:rPr sz="2400" b="0" i="0" u="none" strike="noStrike" dirty="0">
                  <a:solidFill>
                    <a:srgbClr val="3B2313"/>
                  </a:solidFill>
                  <a:latin typeface="Arial"/>
                </a:rPr>
                <a:t>Waking up</a:t>
              </a:r>
            </a:p>
          </p:txBody>
        </p:sp>
        <p:grpSp>
          <p:nvGrpSpPr>
            <p:cNvPr id="34" name="Group 33">
              <a:extLst>
                <a:ext uri="{FF2B5EF4-FFF2-40B4-BE49-F238E27FC236}">
                  <a16:creationId xmlns:a16="http://schemas.microsoft.com/office/drawing/2014/main" id="{395CC8CB-5151-8A9C-8B21-39B833FCC1EA}"/>
                </a:ext>
              </a:extLst>
            </p:cNvPr>
            <p:cNvGrpSpPr/>
            <p:nvPr/>
          </p:nvGrpSpPr>
          <p:grpSpPr>
            <a:xfrm>
              <a:off x="261417" y="699122"/>
              <a:ext cx="975929" cy="795276"/>
              <a:chOff x="-661951" y="317501"/>
              <a:chExt cx="975929" cy="795276"/>
            </a:xfrm>
          </p:grpSpPr>
          <p:sp>
            <p:nvSpPr>
              <p:cNvPr id="54" name="New shape">
                <a:extLst>
                  <a:ext uri="{FF2B5EF4-FFF2-40B4-BE49-F238E27FC236}">
                    <a16:creationId xmlns:a16="http://schemas.microsoft.com/office/drawing/2014/main" id="{36DBFDA0-720D-C7B2-6C54-DB87787F33A0}"/>
                  </a:ext>
                </a:extLst>
              </p:cNvPr>
              <p:cNvSpPr/>
              <p:nvPr/>
            </p:nvSpPr>
            <p:spPr>
              <a:xfrm>
                <a:off x="-661951" y="317501"/>
                <a:ext cx="975929" cy="795276"/>
              </a:xfrm>
              <a:prstGeom prst="ellipse">
                <a:avLst/>
              </a:prstGeom>
              <a:solidFill>
                <a:srgbClr val="FFD401"/>
              </a:solidFill>
              <a:ln w="12700" cap="rnd">
                <a:solidFill>
                  <a:srgbClr val="F3D20F"/>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400">
                  <a:solidFill>
                    <a:srgbClr val="3B2313"/>
                  </a:solidFill>
                </a:endParaRPr>
              </a:p>
            </p:txBody>
          </p:sp>
          <p:sp>
            <p:nvSpPr>
              <p:cNvPr id="55" name="New shape">
                <a:extLst>
                  <a:ext uri="{FF2B5EF4-FFF2-40B4-BE49-F238E27FC236}">
                    <a16:creationId xmlns:a16="http://schemas.microsoft.com/office/drawing/2014/main" id="{8CCC8DAF-E5F7-792C-9275-FBA50FCEC493}"/>
                  </a:ext>
                </a:extLst>
              </p:cNvPr>
              <p:cNvSpPr/>
              <p:nvPr/>
            </p:nvSpPr>
            <p:spPr>
              <a:xfrm>
                <a:off x="-573773" y="581538"/>
                <a:ext cx="673948" cy="28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6838"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1800" b="0" i="0" u="none" strike="noStrike">
                    <a:solidFill>
                      <a:srgbClr val="000000"/>
                    </a:solidFill>
                    <a:latin typeface="Arial"/>
                  </a:defRPr>
                </a:pPr>
                <a:r>
                  <a:rPr sz="2800" b="0" i="0" u="none" strike="noStrike" dirty="0">
                    <a:solidFill>
                      <a:srgbClr val="3B2313"/>
                    </a:solidFill>
                    <a:latin typeface="Arial"/>
                  </a:rPr>
                  <a:t>Shock</a:t>
                </a:r>
              </a:p>
            </p:txBody>
          </p:sp>
        </p:grpSp>
        <p:grpSp>
          <p:nvGrpSpPr>
            <p:cNvPr id="35" name="Group 34">
              <a:extLst>
                <a:ext uri="{FF2B5EF4-FFF2-40B4-BE49-F238E27FC236}">
                  <a16:creationId xmlns:a16="http://schemas.microsoft.com/office/drawing/2014/main" id="{FA6273ED-CD99-E70E-83CA-ABDFB8C9C13B}"/>
                </a:ext>
              </a:extLst>
            </p:cNvPr>
            <p:cNvGrpSpPr/>
            <p:nvPr/>
          </p:nvGrpSpPr>
          <p:grpSpPr>
            <a:xfrm>
              <a:off x="3298456" y="828797"/>
              <a:ext cx="944267" cy="821790"/>
              <a:chOff x="-635001" y="407938"/>
              <a:chExt cx="944267" cy="821790"/>
            </a:xfrm>
          </p:grpSpPr>
          <p:sp>
            <p:nvSpPr>
              <p:cNvPr id="52" name="New shape">
                <a:extLst>
                  <a:ext uri="{FF2B5EF4-FFF2-40B4-BE49-F238E27FC236}">
                    <a16:creationId xmlns:a16="http://schemas.microsoft.com/office/drawing/2014/main" id="{83251DA2-13EA-288C-F37A-16F212225485}"/>
                  </a:ext>
                </a:extLst>
              </p:cNvPr>
              <p:cNvSpPr/>
              <p:nvPr/>
            </p:nvSpPr>
            <p:spPr>
              <a:xfrm rot="5400000">
                <a:off x="-573762" y="346699"/>
                <a:ext cx="821790" cy="944267"/>
              </a:xfrm>
              <a:custGeom>
                <a:avLst/>
                <a:gdLst/>
                <a:ahLst/>
                <a:cxnLst/>
                <a:rect l="l" t="t" r="r" b="b"/>
                <a:pathLst>
                  <a:path w="912228" h="1031124">
                    <a:moveTo>
                      <a:pt x="912228" y="429423"/>
                    </a:moveTo>
                    <a:lnTo>
                      <a:pt x="684174" y="429423"/>
                    </a:lnTo>
                    <a:lnTo>
                      <a:pt x="684174" y="1031124"/>
                    </a:lnTo>
                    <a:lnTo>
                      <a:pt x="228053" y="1031124"/>
                    </a:lnTo>
                    <a:lnTo>
                      <a:pt x="228053" y="429423"/>
                    </a:lnTo>
                    <a:lnTo>
                      <a:pt x="0" y="429423"/>
                    </a:lnTo>
                    <a:lnTo>
                      <a:pt x="456107" y="0"/>
                    </a:lnTo>
                    <a:close/>
                  </a:path>
                </a:pathLst>
              </a:custGeom>
              <a:solidFill>
                <a:srgbClr val="8BB553"/>
              </a:solidFill>
              <a:ln w="12700" cap="rnd">
                <a:solidFill>
                  <a:srgbClr val="23637A"/>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400">
                  <a:solidFill>
                    <a:srgbClr val="3B2313"/>
                  </a:solidFill>
                </a:endParaRPr>
              </a:p>
            </p:txBody>
          </p:sp>
          <p:sp>
            <p:nvSpPr>
              <p:cNvPr id="53" name="New shape">
                <a:extLst>
                  <a:ext uri="{FF2B5EF4-FFF2-40B4-BE49-F238E27FC236}">
                    <a16:creationId xmlns:a16="http://schemas.microsoft.com/office/drawing/2014/main" id="{83E9CB17-3BC0-782F-C738-D34B9266D367}"/>
                  </a:ext>
                </a:extLst>
              </p:cNvPr>
              <p:cNvSpPr/>
              <p:nvPr/>
            </p:nvSpPr>
            <p:spPr>
              <a:xfrm>
                <a:off x="-560469" y="682408"/>
                <a:ext cx="779907" cy="291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4016"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800" b="0" i="0" u="none" strike="noStrike">
                    <a:solidFill>
                      <a:srgbClr val="FFFFFF"/>
                    </a:solidFill>
                    <a:latin typeface="Arial"/>
                  </a:defRPr>
                </a:pPr>
                <a:r>
                  <a:rPr sz="1200" b="0" i="0" u="none" strike="noStrike" dirty="0">
                    <a:solidFill>
                      <a:schemeClr val="bg1"/>
                    </a:solidFill>
                    <a:latin typeface="Arial"/>
                  </a:rPr>
                  <a:t>Adjustment &amp; transformation</a:t>
                </a:r>
              </a:p>
            </p:txBody>
          </p:sp>
        </p:grpSp>
        <p:sp>
          <p:nvSpPr>
            <p:cNvPr id="36" name="New shape">
              <a:extLst>
                <a:ext uri="{FF2B5EF4-FFF2-40B4-BE49-F238E27FC236}">
                  <a16:creationId xmlns:a16="http://schemas.microsoft.com/office/drawing/2014/main" id="{87D89539-E1B8-4D59-96DE-64EAE44C8B17}"/>
                </a:ext>
              </a:extLst>
            </p:cNvPr>
            <p:cNvSpPr/>
            <p:nvPr/>
          </p:nvSpPr>
          <p:spPr>
            <a:xfrm>
              <a:off x="4035651" y="425741"/>
              <a:ext cx="1694974" cy="443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411" rIns="-12700" bIns="-12700" rtlCol="0" anchor="t">
              <a:noAutofit/>
            </a:bodyPr>
            <a:lstStyle>
              <a:defPPr>
                <a:defRPr sz="2000" b="0" i="0" u="none" strike="noStrike">
                  <a:solidFill>
                    <a:srgbClr val="000000"/>
                  </a:solidFill>
                  <a:latin typeface="Arial"/>
                </a:defRPr>
              </a:defPPr>
            </a:lstStyle>
            <a:p>
              <a:pPr lvl="0">
                <a:lnSpc>
                  <a:spcPct val="98291"/>
                </a:lnSpc>
                <a:spcBef>
                  <a:spcPct val="57500"/>
                </a:spcBef>
                <a:spcAft>
                  <a:spcPct val="0"/>
                </a:spcAft>
                <a:buNone/>
                <a:defRPr sz="1300" b="0" i="0" u="none" strike="noStrike">
                  <a:solidFill>
                    <a:srgbClr val="000080"/>
                  </a:solidFill>
                  <a:latin typeface="Arial"/>
                </a:defRPr>
              </a:pPr>
              <a:r>
                <a:rPr sz="2400" b="0" i="0" u="none" strike="noStrike" dirty="0">
                  <a:solidFill>
                    <a:srgbClr val="3B2313"/>
                  </a:solidFill>
                  <a:latin typeface="Arial"/>
                </a:rPr>
                <a:t>Living with the climate </a:t>
              </a:r>
              <a:br>
                <a:rPr lang="en-GB" sz="2400" b="0" i="0" u="none" strike="noStrike" dirty="0">
                  <a:solidFill>
                    <a:srgbClr val="3B2313"/>
                  </a:solidFill>
                  <a:latin typeface="Arial"/>
                </a:rPr>
              </a:br>
              <a:r>
                <a:rPr sz="2400" b="0" i="0" u="none" strike="noStrike" dirty="0">
                  <a:solidFill>
                    <a:srgbClr val="3B2313"/>
                  </a:solidFill>
                  <a:latin typeface="Arial"/>
                </a:rPr>
                <a:t>crisis</a:t>
              </a:r>
            </a:p>
          </p:txBody>
        </p:sp>
        <p:grpSp>
          <p:nvGrpSpPr>
            <p:cNvPr id="37" name="Group 36">
              <a:extLst>
                <a:ext uri="{FF2B5EF4-FFF2-40B4-BE49-F238E27FC236}">
                  <a16:creationId xmlns:a16="http://schemas.microsoft.com/office/drawing/2014/main" id="{01672F46-AD76-F960-E9DB-1F0AA701FFCE}"/>
                </a:ext>
              </a:extLst>
            </p:cNvPr>
            <p:cNvGrpSpPr/>
            <p:nvPr/>
          </p:nvGrpSpPr>
          <p:grpSpPr>
            <a:xfrm>
              <a:off x="1266639" y="719677"/>
              <a:ext cx="1914501" cy="1273632"/>
              <a:chOff x="-840833" y="317500"/>
              <a:chExt cx="1914501" cy="1273632"/>
            </a:xfrm>
          </p:grpSpPr>
          <p:sp>
            <p:nvSpPr>
              <p:cNvPr id="46" name="New shape">
                <a:extLst>
                  <a:ext uri="{FF2B5EF4-FFF2-40B4-BE49-F238E27FC236}">
                    <a16:creationId xmlns:a16="http://schemas.microsoft.com/office/drawing/2014/main" id="{86890386-0A10-528D-AAD5-36E06C6A8B3E}"/>
                  </a:ext>
                </a:extLst>
              </p:cNvPr>
              <p:cNvSpPr/>
              <p:nvPr/>
            </p:nvSpPr>
            <p:spPr>
              <a:xfrm>
                <a:off x="-405685" y="317500"/>
                <a:ext cx="1051532" cy="821758"/>
              </a:xfrm>
              <a:prstGeom prst="ellipse">
                <a:avLst/>
              </a:prstGeom>
              <a:solidFill>
                <a:srgbClr val="A3C476">
                  <a:alpha val="50000"/>
                </a:srgbClr>
              </a:solidFill>
              <a:ln w="38100" cap="rnd">
                <a:solidFill>
                  <a:srgbClr val="A3C476">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400">
                  <a:solidFill>
                    <a:srgbClr val="3B2313"/>
                  </a:solidFill>
                </a:endParaRPr>
              </a:p>
            </p:txBody>
          </p:sp>
          <p:sp>
            <p:nvSpPr>
              <p:cNvPr id="47" name="New shape">
                <a:extLst>
                  <a:ext uri="{FF2B5EF4-FFF2-40B4-BE49-F238E27FC236}">
                    <a16:creationId xmlns:a16="http://schemas.microsoft.com/office/drawing/2014/main" id="{391496EE-60D5-44FD-311C-B6677120966D}"/>
                  </a:ext>
                </a:extLst>
              </p:cNvPr>
              <p:cNvSpPr/>
              <p:nvPr/>
            </p:nvSpPr>
            <p:spPr>
              <a:xfrm>
                <a:off x="11695" y="769343"/>
                <a:ext cx="1061973" cy="821789"/>
              </a:xfrm>
              <a:prstGeom prst="ellipse">
                <a:avLst/>
              </a:prstGeom>
              <a:solidFill>
                <a:srgbClr val="0096CC">
                  <a:alpha val="50000"/>
                </a:srgbClr>
              </a:solidFill>
              <a:ln w="38100" cap="rnd">
                <a:solidFill>
                  <a:srgbClr val="0096CC">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400">
                  <a:solidFill>
                    <a:srgbClr val="3B2313"/>
                  </a:solidFill>
                </a:endParaRPr>
              </a:p>
            </p:txBody>
          </p:sp>
          <p:sp>
            <p:nvSpPr>
              <p:cNvPr id="48" name="New shape">
                <a:extLst>
                  <a:ext uri="{FF2B5EF4-FFF2-40B4-BE49-F238E27FC236}">
                    <a16:creationId xmlns:a16="http://schemas.microsoft.com/office/drawing/2014/main" id="{74D8AFB5-0CA4-467F-1635-4CCF7F9999E3}"/>
                  </a:ext>
                </a:extLst>
              </p:cNvPr>
              <p:cNvSpPr/>
              <p:nvPr/>
            </p:nvSpPr>
            <p:spPr>
              <a:xfrm>
                <a:off x="-840833" y="755670"/>
                <a:ext cx="1066200" cy="821789"/>
              </a:xfrm>
              <a:prstGeom prst="ellipse">
                <a:avLst/>
              </a:prstGeom>
              <a:solidFill>
                <a:srgbClr val="A3005A">
                  <a:alpha val="50000"/>
                </a:srgbClr>
              </a:solidFill>
              <a:ln w="38100" cap="rnd">
                <a:solidFill>
                  <a:srgbClr val="A3005A">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400">
                  <a:solidFill>
                    <a:srgbClr val="3B2313"/>
                  </a:solidFill>
                </a:endParaRPr>
              </a:p>
            </p:txBody>
          </p:sp>
          <p:sp>
            <p:nvSpPr>
              <p:cNvPr id="49" name="New shape">
                <a:extLst>
                  <a:ext uri="{FF2B5EF4-FFF2-40B4-BE49-F238E27FC236}">
                    <a16:creationId xmlns:a16="http://schemas.microsoft.com/office/drawing/2014/main" id="{1628D1CA-A09C-AEC3-C057-13F635F9EF44}"/>
                  </a:ext>
                </a:extLst>
              </p:cNvPr>
              <p:cNvSpPr/>
              <p:nvPr/>
            </p:nvSpPr>
            <p:spPr>
              <a:xfrm>
                <a:off x="-179404" y="478461"/>
                <a:ext cx="563546" cy="265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5102"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700" b="1" i="0" u="none" strike="noStrike">
                    <a:solidFill>
                      <a:srgbClr val="000080"/>
                    </a:solidFill>
                    <a:latin typeface="Arial"/>
                  </a:defRPr>
                </a:pPr>
                <a:r>
                  <a:rPr sz="1600" b="1" i="0" u="none" strike="noStrike" dirty="0">
                    <a:solidFill>
                      <a:srgbClr val="3B2313"/>
                    </a:solidFill>
                    <a:latin typeface="Arial"/>
                  </a:rPr>
                  <a:t>Climate action</a:t>
                </a:r>
              </a:p>
            </p:txBody>
          </p:sp>
          <p:sp>
            <p:nvSpPr>
              <p:cNvPr id="50" name="New shape">
                <a:extLst>
                  <a:ext uri="{FF2B5EF4-FFF2-40B4-BE49-F238E27FC236}">
                    <a16:creationId xmlns:a16="http://schemas.microsoft.com/office/drawing/2014/main" id="{9A977D69-393D-202E-7F90-49E37320F881}"/>
                  </a:ext>
                </a:extLst>
              </p:cNvPr>
              <p:cNvSpPr/>
              <p:nvPr/>
            </p:nvSpPr>
            <p:spPr>
              <a:xfrm>
                <a:off x="261449" y="1088353"/>
                <a:ext cx="722503" cy="28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5102" rIns="-12700" bIns="-12701" rtlCol="0" anchor="t">
                <a:noAutofit/>
              </a:bodyPr>
              <a:lstStyle>
                <a:defPPr>
                  <a:defRPr sz="2000" b="0" i="0" u="none" strike="noStrike">
                    <a:solidFill>
                      <a:srgbClr val="000000"/>
                    </a:solidFill>
                    <a:latin typeface="Arial"/>
                  </a:defRPr>
                </a:defPPr>
              </a:lstStyle>
              <a:p>
                <a:pPr lvl="0" algn="ctr">
                  <a:lnSpc>
                    <a:spcPct val="98291"/>
                  </a:lnSpc>
                  <a:spcBef>
                    <a:spcPts val="200"/>
                  </a:spcBef>
                  <a:spcAft>
                    <a:spcPct val="0"/>
                  </a:spcAft>
                  <a:buNone/>
                  <a:defRPr sz="700" b="1" i="0" u="none" strike="noStrike">
                    <a:solidFill>
                      <a:srgbClr val="000080"/>
                    </a:solidFill>
                    <a:latin typeface="Arial"/>
                  </a:defRPr>
                </a:pPr>
                <a:r>
                  <a:rPr sz="1600" b="1" i="0" u="none" strike="noStrike" dirty="0">
                    <a:solidFill>
                      <a:srgbClr val="3B2313"/>
                    </a:solidFill>
                    <a:latin typeface="Arial"/>
                  </a:rPr>
                  <a:t>Grieving</a:t>
                </a:r>
                <a:endParaRPr sz="1400" b="1" i="0" u="none" strike="noStrike" dirty="0">
                  <a:solidFill>
                    <a:srgbClr val="3B2313"/>
                  </a:solidFill>
                  <a:latin typeface="Arial"/>
                </a:endParaRPr>
              </a:p>
              <a:p>
                <a:pPr lvl="0" algn="ctr">
                  <a:lnSpc>
                    <a:spcPct val="98291"/>
                  </a:lnSpc>
                  <a:spcBef>
                    <a:spcPts val="200"/>
                  </a:spcBef>
                  <a:spcAft>
                    <a:spcPct val="0"/>
                  </a:spcAft>
                  <a:buNone/>
                  <a:defRPr sz="600" b="0" i="0" u="none" strike="noStrike">
                    <a:solidFill>
                      <a:srgbClr val="000080"/>
                    </a:solidFill>
                    <a:latin typeface="Arial"/>
                  </a:defRPr>
                </a:pPr>
                <a:r>
                  <a:rPr sz="1200" b="0" i="0" u="none" strike="noStrike" dirty="0">
                    <a:solidFill>
                      <a:srgbClr val="3B2313"/>
                    </a:solidFill>
                    <a:latin typeface="Arial"/>
                  </a:rPr>
                  <a:t>(&amp; other </a:t>
                </a:r>
                <a:br>
                  <a:rPr lang="en-GB" sz="1200" b="0" i="0" u="none" strike="noStrike" dirty="0">
                    <a:solidFill>
                      <a:srgbClr val="3B2313"/>
                    </a:solidFill>
                    <a:latin typeface="Arial"/>
                  </a:rPr>
                </a:br>
                <a:r>
                  <a:rPr sz="1200" b="0" i="0" u="none" strike="noStrike" dirty="0">
                    <a:solidFill>
                      <a:srgbClr val="3B2313"/>
                    </a:solidFill>
                    <a:latin typeface="Arial"/>
                  </a:rPr>
                  <a:t>emotions)</a:t>
                </a:r>
              </a:p>
            </p:txBody>
          </p:sp>
          <p:sp>
            <p:nvSpPr>
              <p:cNvPr id="51" name="New shape">
                <a:extLst>
                  <a:ext uri="{FF2B5EF4-FFF2-40B4-BE49-F238E27FC236}">
                    <a16:creationId xmlns:a16="http://schemas.microsoft.com/office/drawing/2014/main" id="{87F4468C-5626-2C26-FA79-D997F2A3144E}"/>
                  </a:ext>
                </a:extLst>
              </p:cNvPr>
              <p:cNvSpPr/>
              <p:nvPr/>
            </p:nvSpPr>
            <p:spPr>
              <a:xfrm>
                <a:off x="-696388" y="1085492"/>
                <a:ext cx="588391" cy="28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5102" rIns="-12700" bIns="-12701" rtlCol="0" anchor="t">
                <a:noAutofit/>
              </a:bodyPr>
              <a:lstStyle>
                <a:defPPr>
                  <a:defRPr sz="2000" b="0" i="0" u="none" strike="noStrike">
                    <a:solidFill>
                      <a:srgbClr val="000000"/>
                    </a:solidFill>
                    <a:latin typeface="Arial"/>
                  </a:defRPr>
                </a:defPPr>
              </a:lstStyle>
              <a:p>
                <a:pPr lvl="0" algn="ctr">
                  <a:lnSpc>
                    <a:spcPct val="98291"/>
                  </a:lnSpc>
                  <a:spcBef>
                    <a:spcPts val="200"/>
                  </a:spcBef>
                  <a:spcAft>
                    <a:spcPct val="0"/>
                  </a:spcAft>
                  <a:buNone/>
                  <a:defRPr sz="700" b="1" i="0" u="none" strike="noStrike">
                    <a:solidFill>
                      <a:srgbClr val="000080"/>
                    </a:solidFill>
                    <a:latin typeface="Arial"/>
                  </a:defRPr>
                </a:pPr>
                <a:r>
                  <a:rPr sz="1600" i="0" u="none" strike="noStrike" dirty="0">
                    <a:solidFill>
                      <a:srgbClr val="3B2313"/>
                    </a:solidFill>
                    <a:latin typeface="Arial"/>
                  </a:rPr>
                  <a:t>Distancing</a:t>
                </a:r>
                <a:endParaRPr sz="1400" i="0" u="none" strike="noStrike" dirty="0">
                  <a:solidFill>
                    <a:srgbClr val="3B2313"/>
                  </a:solidFill>
                  <a:latin typeface="Arial"/>
                </a:endParaRPr>
              </a:p>
              <a:p>
                <a:pPr lvl="0" algn="ctr">
                  <a:lnSpc>
                    <a:spcPct val="98291"/>
                  </a:lnSpc>
                  <a:spcBef>
                    <a:spcPts val="200"/>
                  </a:spcBef>
                  <a:spcAft>
                    <a:spcPct val="0"/>
                  </a:spcAft>
                  <a:buNone/>
                  <a:defRPr sz="600" b="0" i="0" u="none" strike="noStrike">
                    <a:solidFill>
                      <a:srgbClr val="000080"/>
                    </a:solidFill>
                    <a:latin typeface="Arial"/>
                  </a:defRPr>
                </a:pPr>
                <a:r>
                  <a:rPr sz="1200" b="0" i="0" u="none" strike="noStrike" dirty="0">
                    <a:solidFill>
                      <a:srgbClr val="3B2313"/>
                    </a:solidFill>
                    <a:latin typeface="Arial"/>
                  </a:rPr>
                  <a:t>(&amp; self-care)</a:t>
                </a:r>
              </a:p>
            </p:txBody>
          </p:sp>
        </p:grpSp>
        <p:grpSp>
          <p:nvGrpSpPr>
            <p:cNvPr id="38" name="Group 37">
              <a:extLst>
                <a:ext uri="{FF2B5EF4-FFF2-40B4-BE49-F238E27FC236}">
                  <a16:creationId xmlns:a16="http://schemas.microsoft.com/office/drawing/2014/main" id="{505DDCD2-1F84-E183-1A46-15C30436A07C}"/>
                </a:ext>
              </a:extLst>
            </p:cNvPr>
            <p:cNvGrpSpPr/>
            <p:nvPr/>
          </p:nvGrpSpPr>
          <p:grpSpPr>
            <a:xfrm>
              <a:off x="4309141" y="729824"/>
              <a:ext cx="1755819" cy="1269404"/>
              <a:chOff x="-830779" y="347356"/>
              <a:chExt cx="1755819" cy="1269404"/>
            </a:xfrm>
          </p:grpSpPr>
          <p:sp>
            <p:nvSpPr>
              <p:cNvPr id="40" name="New shape">
                <a:extLst>
                  <a:ext uri="{FF2B5EF4-FFF2-40B4-BE49-F238E27FC236}">
                    <a16:creationId xmlns:a16="http://schemas.microsoft.com/office/drawing/2014/main" id="{B9B81AF3-7103-91B4-4CB1-235E55981652}"/>
                  </a:ext>
                </a:extLst>
              </p:cNvPr>
              <p:cNvSpPr/>
              <p:nvPr/>
            </p:nvSpPr>
            <p:spPr>
              <a:xfrm>
                <a:off x="-408626" y="347356"/>
                <a:ext cx="963980" cy="788775"/>
              </a:xfrm>
              <a:prstGeom prst="ellipse">
                <a:avLst/>
              </a:prstGeom>
              <a:solidFill>
                <a:srgbClr val="A3C476">
                  <a:alpha val="50000"/>
                </a:srgbClr>
              </a:solidFill>
              <a:ln w="38100" cap="rnd">
                <a:solidFill>
                  <a:srgbClr val="A3C476">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0" tIns="-10855" rIns="0" bIns="0" rtlCol="0" anchor="t">
                <a:noAutofit/>
              </a:bodyPr>
              <a:lstStyle>
                <a:defPPr>
                  <a:defRPr sz="2000" b="0" i="0" u="none" strike="noStrike">
                    <a:solidFill>
                      <a:srgbClr val="000000">
                        <a:alpha val="60000"/>
                      </a:srgbClr>
                    </a:solidFill>
                    <a:latin typeface="Arial"/>
                  </a:defRPr>
                </a:defPPr>
              </a:lstStyle>
              <a:p>
                <a:pPr lvl="0" algn="l">
                  <a:lnSpc>
                    <a:spcPct val="98291"/>
                  </a:lnSpc>
                  <a:spcBef>
                    <a:spcPct val="57500"/>
                  </a:spcBef>
                  <a:spcAft>
                    <a:spcPct val="0"/>
                  </a:spcAft>
                  <a:buNone/>
                  <a:defRPr sz="1000" b="0" i="0" u="none" strike="noStrike">
                    <a:solidFill>
                      <a:srgbClr val="000000">
                        <a:alpha val="60000"/>
                      </a:srgbClr>
                    </a:solidFill>
                    <a:latin typeface="Arial"/>
                  </a:defRPr>
                </a:pPr>
                <a:endParaRPr sz="1050">
                  <a:solidFill>
                    <a:srgbClr val="3B2313"/>
                  </a:solidFill>
                </a:endParaRPr>
              </a:p>
            </p:txBody>
          </p:sp>
          <p:sp>
            <p:nvSpPr>
              <p:cNvPr id="41" name="New shape">
                <a:extLst>
                  <a:ext uri="{FF2B5EF4-FFF2-40B4-BE49-F238E27FC236}">
                    <a16:creationId xmlns:a16="http://schemas.microsoft.com/office/drawing/2014/main" id="{4F8BE0D5-980F-1AA7-2872-7FCC86F9A148}"/>
                  </a:ext>
                </a:extLst>
              </p:cNvPr>
              <p:cNvSpPr/>
              <p:nvPr/>
            </p:nvSpPr>
            <p:spPr>
              <a:xfrm>
                <a:off x="-38939" y="827954"/>
                <a:ext cx="963979" cy="788805"/>
              </a:xfrm>
              <a:prstGeom prst="ellipse">
                <a:avLst/>
              </a:prstGeom>
              <a:solidFill>
                <a:srgbClr val="0096CC">
                  <a:alpha val="50000"/>
                </a:srgbClr>
              </a:solidFill>
              <a:ln w="38100" cap="rnd">
                <a:solidFill>
                  <a:srgbClr val="0096CC">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400">
                  <a:solidFill>
                    <a:srgbClr val="3B2313"/>
                  </a:solidFill>
                </a:endParaRPr>
              </a:p>
            </p:txBody>
          </p:sp>
          <p:sp>
            <p:nvSpPr>
              <p:cNvPr id="42" name="New shape">
                <a:extLst>
                  <a:ext uri="{FF2B5EF4-FFF2-40B4-BE49-F238E27FC236}">
                    <a16:creationId xmlns:a16="http://schemas.microsoft.com/office/drawing/2014/main" id="{E5257E76-567E-74A6-C22D-EABA0915B4A8}"/>
                  </a:ext>
                </a:extLst>
              </p:cNvPr>
              <p:cNvSpPr/>
              <p:nvPr/>
            </p:nvSpPr>
            <p:spPr>
              <a:xfrm>
                <a:off x="-830779" y="814831"/>
                <a:ext cx="996965" cy="801929"/>
              </a:xfrm>
              <a:prstGeom prst="ellipse">
                <a:avLst/>
              </a:prstGeom>
              <a:solidFill>
                <a:srgbClr val="A3005A">
                  <a:alpha val="50000"/>
                </a:srgbClr>
              </a:solidFill>
              <a:ln w="38100" cap="rnd">
                <a:solidFill>
                  <a:srgbClr val="A3005A">
                    <a:alpha val="60000"/>
                  </a:srgbClr>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4400">
                  <a:solidFill>
                    <a:srgbClr val="3B2313"/>
                  </a:solidFill>
                </a:endParaRPr>
              </a:p>
            </p:txBody>
          </p:sp>
          <p:sp>
            <p:nvSpPr>
              <p:cNvPr id="43" name="New shape">
                <a:extLst>
                  <a:ext uri="{FF2B5EF4-FFF2-40B4-BE49-F238E27FC236}">
                    <a16:creationId xmlns:a16="http://schemas.microsoft.com/office/drawing/2014/main" id="{8D421E72-EA87-25C3-2A5E-852FC9B906B7}"/>
                  </a:ext>
                </a:extLst>
              </p:cNvPr>
              <p:cNvSpPr/>
              <p:nvPr/>
            </p:nvSpPr>
            <p:spPr>
              <a:xfrm>
                <a:off x="-255112" y="473701"/>
                <a:ext cx="650696" cy="275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4016"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800" b="0" i="0" u="none" strike="noStrike">
                    <a:solidFill>
                      <a:srgbClr val="000080"/>
                    </a:solidFill>
                    <a:latin typeface="Arial"/>
                  </a:defRPr>
                </a:pPr>
                <a:r>
                  <a:rPr sz="1600" i="0" u="none" strike="noStrike" dirty="0">
                    <a:solidFill>
                      <a:srgbClr val="3B2313"/>
                    </a:solidFill>
                    <a:latin typeface="Arial"/>
                  </a:rPr>
                  <a:t>Climate action</a:t>
                </a:r>
              </a:p>
            </p:txBody>
          </p:sp>
          <p:sp>
            <p:nvSpPr>
              <p:cNvPr id="44" name="New shape">
                <a:extLst>
                  <a:ext uri="{FF2B5EF4-FFF2-40B4-BE49-F238E27FC236}">
                    <a16:creationId xmlns:a16="http://schemas.microsoft.com/office/drawing/2014/main" id="{09A040F2-9139-C8C0-1AC3-F5A148DB9772}"/>
                  </a:ext>
                </a:extLst>
              </p:cNvPr>
              <p:cNvSpPr/>
              <p:nvPr/>
            </p:nvSpPr>
            <p:spPr>
              <a:xfrm>
                <a:off x="141986" y="1062302"/>
                <a:ext cx="681331" cy="436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5102" rIns="-12700" bIns="-12701" rtlCol="0" anchor="t">
                <a:noAutofit/>
              </a:bodyPr>
              <a:lstStyle>
                <a:defPPr>
                  <a:defRPr sz="2000" b="0" i="0" u="none" strike="noStrike">
                    <a:solidFill>
                      <a:srgbClr val="000000"/>
                    </a:solidFill>
                    <a:latin typeface="Arial"/>
                  </a:defRPr>
                </a:defPPr>
              </a:lstStyle>
              <a:p>
                <a:pPr lvl="0" algn="ctr">
                  <a:lnSpc>
                    <a:spcPct val="98291"/>
                  </a:lnSpc>
                  <a:spcBef>
                    <a:spcPts val="200"/>
                  </a:spcBef>
                  <a:spcAft>
                    <a:spcPct val="0"/>
                  </a:spcAft>
                  <a:buNone/>
                  <a:defRPr sz="700" b="0" i="0" u="none" strike="noStrike">
                    <a:solidFill>
                      <a:srgbClr val="000080"/>
                    </a:solidFill>
                    <a:latin typeface="Arial"/>
                  </a:defRPr>
                </a:pPr>
                <a:r>
                  <a:rPr sz="1600" i="0" u="none" strike="noStrike" dirty="0">
                    <a:solidFill>
                      <a:srgbClr val="3B2313"/>
                    </a:solidFill>
                    <a:latin typeface="Arial"/>
                  </a:rPr>
                  <a:t>More emotions</a:t>
                </a:r>
              </a:p>
              <a:p>
                <a:pPr lvl="0" algn="ctr">
                  <a:lnSpc>
                    <a:spcPct val="98291"/>
                  </a:lnSpc>
                  <a:spcBef>
                    <a:spcPts val="200"/>
                  </a:spcBef>
                  <a:spcAft>
                    <a:spcPct val="0"/>
                  </a:spcAft>
                  <a:buNone/>
                  <a:defRPr sz="700" b="0" i="0" u="none" strike="noStrike">
                    <a:solidFill>
                      <a:srgbClr val="000080"/>
                    </a:solidFill>
                    <a:latin typeface="Arial"/>
                  </a:defRPr>
                </a:pPr>
                <a:r>
                  <a:rPr sz="1200" b="0" i="0" u="none" strike="noStrike" dirty="0">
                    <a:solidFill>
                      <a:srgbClr val="3B2313"/>
                    </a:solidFill>
                    <a:latin typeface="Arial"/>
                  </a:rPr>
                  <a:t>(</a:t>
                </a:r>
                <a:r>
                  <a:rPr lang="en-GB" sz="1200" b="0" i="0" u="none" strike="noStrike" dirty="0">
                    <a:solidFill>
                      <a:srgbClr val="3B2313"/>
                    </a:solidFill>
                    <a:latin typeface="Arial"/>
                  </a:rPr>
                  <a:t>incl.</a:t>
                </a:r>
                <a:r>
                  <a:rPr sz="1200" b="0" i="0" u="none" strike="noStrike" dirty="0">
                    <a:solidFill>
                      <a:srgbClr val="3B2313"/>
                    </a:solidFill>
                    <a:latin typeface="Arial"/>
                  </a:rPr>
                  <a:t>grieving)</a:t>
                </a:r>
              </a:p>
            </p:txBody>
          </p:sp>
          <p:sp>
            <p:nvSpPr>
              <p:cNvPr id="45" name="New shape">
                <a:extLst>
                  <a:ext uri="{FF2B5EF4-FFF2-40B4-BE49-F238E27FC236}">
                    <a16:creationId xmlns:a16="http://schemas.microsoft.com/office/drawing/2014/main" id="{EE6C18E9-7C27-24FF-EEF3-C0A075F6D2D8}"/>
                  </a:ext>
                </a:extLst>
              </p:cNvPr>
              <p:cNvSpPr/>
              <p:nvPr/>
            </p:nvSpPr>
            <p:spPr>
              <a:xfrm>
                <a:off x="-746732" y="1094421"/>
                <a:ext cx="658114" cy="31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4016" rIns="-12700" bIns="-12701" rtlCol="0" anchor="t">
                <a:noAutofit/>
              </a:bodyPr>
              <a:lstStyle>
                <a:defPPr>
                  <a:defRPr sz="2000" b="0" i="0" u="none" strike="noStrike">
                    <a:solidFill>
                      <a:srgbClr val="000000"/>
                    </a:solidFill>
                    <a:latin typeface="Arial"/>
                  </a:defRPr>
                </a:defPPr>
              </a:lstStyle>
              <a:p>
                <a:pPr lvl="0" algn="ctr">
                  <a:lnSpc>
                    <a:spcPct val="98291"/>
                  </a:lnSpc>
                  <a:spcBef>
                    <a:spcPts val="200"/>
                  </a:spcBef>
                  <a:spcAft>
                    <a:spcPct val="0"/>
                  </a:spcAft>
                  <a:buNone/>
                  <a:defRPr sz="800" b="0" i="0" u="none" strike="noStrike">
                    <a:solidFill>
                      <a:srgbClr val="000080"/>
                    </a:solidFill>
                    <a:latin typeface="Arial"/>
                  </a:defRPr>
                </a:pPr>
                <a:r>
                  <a:rPr sz="1600" i="0" u="none" strike="noStrike" dirty="0">
                    <a:solidFill>
                      <a:srgbClr val="3B2313"/>
                    </a:solidFill>
                    <a:latin typeface="Arial"/>
                  </a:rPr>
                  <a:t>Self-care</a:t>
                </a:r>
              </a:p>
              <a:p>
                <a:pPr lvl="0">
                  <a:lnSpc>
                    <a:spcPct val="98291"/>
                  </a:lnSpc>
                  <a:spcBef>
                    <a:spcPts val="200"/>
                  </a:spcBef>
                  <a:spcAft>
                    <a:spcPct val="0"/>
                  </a:spcAft>
                  <a:buNone/>
                  <a:defRPr sz="700" b="0" i="0" u="none" strike="noStrike">
                    <a:solidFill>
                      <a:srgbClr val="000080"/>
                    </a:solidFill>
                    <a:latin typeface="Arial"/>
                  </a:defRPr>
                </a:pPr>
                <a:r>
                  <a:rPr sz="1200" b="0" i="0" u="none" strike="noStrike" dirty="0">
                    <a:solidFill>
                      <a:srgbClr val="3B2313"/>
                    </a:solidFill>
                    <a:latin typeface="Arial"/>
                  </a:rPr>
                  <a:t>(&amp; distancing)</a:t>
                </a:r>
              </a:p>
            </p:txBody>
          </p:sp>
        </p:grpSp>
        <p:sp>
          <p:nvSpPr>
            <p:cNvPr id="39" name="New shape">
              <a:extLst>
                <a:ext uri="{FF2B5EF4-FFF2-40B4-BE49-F238E27FC236}">
                  <a16:creationId xmlns:a16="http://schemas.microsoft.com/office/drawing/2014/main" id="{30E97EB2-B0C3-6AF9-2BEE-E4338E292F06}"/>
                </a:ext>
              </a:extLst>
            </p:cNvPr>
            <p:cNvSpPr/>
            <p:nvPr/>
          </p:nvSpPr>
          <p:spPr>
            <a:xfrm>
              <a:off x="1148084" y="425741"/>
              <a:ext cx="1605156" cy="212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411" rIns="-12699" bIns="-12700" rtlCol="0" anchor="t">
              <a:noAutofit/>
            </a:bodyPr>
            <a:lstStyle>
              <a:defPPr>
                <a:defRPr sz="2000" b="0" i="0" u="none" strike="noStrike">
                  <a:solidFill>
                    <a:srgbClr val="000000">
                      <a:alpha val="80000"/>
                    </a:srgbClr>
                  </a:solidFill>
                  <a:latin typeface="Arial"/>
                </a:defRPr>
              </a:defPPr>
            </a:lstStyle>
            <a:p>
              <a:pPr lvl="0" algn="l">
                <a:lnSpc>
                  <a:spcPct val="98291"/>
                </a:lnSpc>
                <a:spcBef>
                  <a:spcPct val="57500"/>
                </a:spcBef>
                <a:spcAft>
                  <a:spcPct val="0"/>
                </a:spcAft>
                <a:buNone/>
                <a:defRPr sz="1300" b="0" i="0" u="none" strike="noStrike">
                  <a:solidFill>
                    <a:srgbClr val="000080">
                      <a:alpha val="80000"/>
                    </a:srgbClr>
                  </a:solidFill>
                  <a:latin typeface="Arial"/>
                </a:defRPr>
              </a:pPr>
              <a:r>
                <a:rPr sz="2400" b="0" i="0" u="none" strike="noStrike" dirty="0">
                  <a:solidFill>
                    <a:srgbClr val="3B2313"/>
                  </a:solidFill>
                  <a:latin typeface="Arial"/>
                </a:rPr>
                <a:t>Coping and changing</a:t>
              </a:r>
            </a:p>
          </p:txBody>
        </p:sp>
      </p:grpSp>
      <p:sp>
        <p:nvSpPr>
          <p:cNvPr id="57" name="New shape">
            <a:extLst>
              <a:ext uri="{FF2B5EF4-FFF2-40B4-BE49-F238E27FC236}">
                <a16:creationId xmlns:a16="http://schemas.microsoft.com/office/drawing/2014/main" id="{39E638DA-645E-B66D-C8F5-274F0D9F9243}"/>
              </a:ext>
            </a:extLst>
          </p:cNvPr>
          <p:cNvSpPr/>
          <p:nvPr/>
        </p:nvSpPr>
        <p:spPr>
          <a:xfrm>
            <a:off x="256164" y="7364537"/>
            <a:ext cx="3957518" cy="255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0" tIns="5102" rIns="-38917"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700" b="0" i="0" u="none" strike="noStrike">
                <a:solidFill>
                  <a:srgbClr val="000000"/>
                </a:solidFill>
                <a:latin typeface="Arial"/>
              </a:defRPr>
            </a:pPr>
            <a:r>
              <a:rPr sz="700" b="0" i="0" u="none" strike="noStrike" dirty="0">
                <a:solidFill>
                  <a:srgbClr val="000000"/>
                </a:solidFill>
                <a:latin typeface="Arial"/>
              </a:rPr>
              <a:t>Adapted from Dr </a:t>
            </a:r>
            <a:r>
              <a:rPr sz="700" b="0" i="0" u="none" strike="noStrike" dirty="0" err="1">
                <a:solidFill>
                  <a:srgbClr val="000000"/>
                </a:solidFill>
                <a:latin typeface="Arial"/>
              </a:rPr>
              <a:t>Panu</a:t>
            </a:r>
            <a:r>
              <a:rPr sz="700" b="0" i="0" u="none" strike="noStrike" dirty="0">
                <a:solidFill>
                  <a:srgbClr val="000000"/>
                </a:solidFill>
                <a:latin typeface="Arial"/>
              </a:rPr>
              <a:t> </a:t>
            </a:r>
            <a:r>
              <a:rPr sz="700" b="0" i="0" u="none" strike="noStrike" dirty="0" err="1">
                <a:solidFill>
                  <a:srgbClr val="000000"/>
                </a:solidFill>
                <a:latin typeface="Arial"/>
              </a:rPr>
              <a:t>Pihkala's</a:t>
            </a:r>
            <a:r>
              <a:rPr sz="700" b="0" i="0" u="none" strike="noStrike" dirty="0">
                <a:solidFill>
                  <a:srgbClr val="000000"/>
                </a:solidFill>
                <a:latin typeface="Arial"/>
              </a:rPr>
              <a:t> </a:t>
            </a:r>
            <a:r>
              <a:rPr sz="700" b="0" i="1" u="none" strike="noStrike" dirty="0">
                <a:solidFill>
                  <a:srgbClr val="000000"/>
                </a:solidFill>
                <a:latin typeface="Arial"/>
              </a:rPr>
              <a:t>Process model of eco-anxiety and ecological grief </a:t>
            </a:r>
            <a:r>
              <a:rPr sz="700" b="0" i="0" u="none" strike="noStrike" dirty="0">
                <a:solidFill>
                  <a:srgbClr val="000000"/>
                </a:solidFill>
                <a:latin typeface="Arial"/>
              </a:rPr>
              <a:t>(2022)</a:t>
            </a:r>
          </a:p>
        </p:txBody>
      </p:sp>
      <p:sp>
        <p:nvSpPr>
          <p:cNvPr id="58" name="TextBox 57">
            <a:extLst>
              <a:ext uri="{FF2B5EF4-FFF2-40B4-BE49-F238E27FC236}">
                <a16:creationId xmlns:a16="http://schemas.microsoft.com/office/drawing/2014/main" id="{D93D06CA-78CB-12F5-4A65-FD263D1EAFF6}"/>
              </a:ext>
            </a:extLst>
          </p:cNvPr>
          <p:cNvSpPr txBox="1"/>
          <p:nvPr/>
        </p:nvSpPr>
        <p:spPr>
          <a:xfrm>
            <a:off x="338268" y="593090"/>
            <a:ext cx="9575057" cy="630942"/>
          </a:xfrm>
          <a:prstGeom prst="rect">
            <a:avLst/>
          </a:prstGeom>
          <a:noFill/>
        </p:spPr>
        <p:txBody>
          <a:bodyPr wrap="none" rtlCol="0">
            <a:spAutoFit/>
          </a:bodyPr>
          <a:lstStyle/>
          <a:p>
            <a:r>
              <a:rPr lang="en-GB" sz="3500" dirty="0">
                <a:solidFill>
                  <a:srgbClr val="23637A"/>
                </a:solidFill>
                <a:latin typeface="Arial"/>
              </a:rPr>
              <a:t>The process of eco-anxiety and ecological grief</a:t>
            </a:r>
          </a:p>
        </p:txBody>
      </p:sp>
      <p:sp>
        <p:nvSpPr>
          <p:cNvPr id="62" name="TextBox 61">
            <a:extLst>
              <a:ext uri="{FF2B5EF4-FFF2-40B4-BE49-F238E27FC236}">
                <a16:creationId xmlns:a16="http://schemas.microsoft.com/office/drawing/2014/main" id="{D20FB6F9-E7F8-44DC-8454-0F51BF197EA4}"/>
              </a:ext>
            </a:extLst>
          </p:cNvPr>
          <p:cNvSpPr txBox="1"/>
          <p:nvPr/>
        </p:nvSpPr>
        <p:spPr>
          <a:xfrm>
            <a:off x="6880260" y="5650949"/>
            <a:ext cx="2654188" cy="1200329"/>
          </a:xfrm>
          <a:prstGeom prst="rect">
            <a:avLst/>
          </a:prstGeom>
          <a:noFill/>
        </p:spPr>
        <p:txBody>
          <a:bodyPr wrap="none" rtlCol="0">
            <a:spAutoFit/>
          </a:bodyPr>
          <a:lstStyle/>
          <a:p>
            <a:pPr marL="285750" indent="-285750">
              <a:buFont typeface="Arial" panose="020B0604020202020204" pitchFamily="34" charset="0"/>
              <a:buChar char="•"/>
            </a:pPr>
            <a:r>
              <a:rPr lang="en-GB" dirty="0"/>
              <a:t>Journey.</a:t>
            </a:r>
          </a:p>
          <a:p>
            <a:pPr marL="285750" indent="-285750">
              <a:buFont typeface="Arial" panose="020B0604020202020204" pitchFamily="34" charset="0"/>
              <a:buChar char="•"/>
            </a:pPr>
            <a:r>
              <a:rPr lang="en-GB" dirty="0"/>
              <a:t>Messy &amp; complicated.</a:t>
            </a:r>
          </a:p>
          <a:p>
            <a:pPr marL="285750" indent="-285750">
              <a:buFont typeface="Arial" panose="020B0604020202020204" pitchFamily="34" charset="0"/>
              <a:buChar char="•"/>
            </a:pPr>
            <a:r>
              <a:rPr lang="en-GB" dirty="0"/>
              <a:t>No one way to travel it.</a:t>
            </a:r>
          </a:p>
          <a:p>
            <a:pPr marL="285750" indent="-285750">
              <a:buFont typeface="Arial" panose="020B0604020202020204" pitchFamily="34" charset="0"/>
              <a:buChar char="•"/>
            </a:pPr>
            <a:r>
              <a:rPr lang="en-GB" dirty="0"/>
              <a:t>Map.</a:t>
            </a:r>
          </a:p>
        </p:txBody>
      </p:sp>
    </p:spTree>
    <p:extLst>
      <p:ext uri="{BB962C8B-B14F-4D97-AF65-F5344CB8AC3E}">
        <p14:creationId xmlns:p14="http://schemas.microsoft.com/office/powerpoint/2010/main" val="22602821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191568" y="2275760"/>
            <a:ext cx="8064896" cy="1691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0095" rIns="-12700" bIns="-12700" rtlCol="0" anchor="t">
            <a:noAutofit/>
          </a:bodyPr>
          <a:lstStyle>
            <a:defPPr>
              <a:defRPr sz="2000" b="0" i="0" u="none" strike="noStrike">
                <a:solidFill>
                  <a:srgbClr val="000000"/>
                </a:solidFill>
                <a:latin typeface="Arial"/>
              </a:defRPr>
            </a:defPPr>
          </a:lstStyle>
          <a:p>
            <a:pPr lvl="0" algn="l">
              <a:lnSpc>
                <a:spcPct val="98291"/>
              </a:lnSpc>
              <a:spcBef>
                <a:spcPct val="0"/>
              </a:spcBef>
              <a:spcAft>
                <a:spcPct val="0"/>
              </a:spcAft>
              <a:buAutoNum type="arabicPeriod"/>
              <a:defRPr sz="2100" b="0" i="0" u="none" strike="noStrike">
                <a:solidFill>
                  <a:srgbClr val="00005E"/>
                </a:solidFill>
                <a:latin typeface="Arial"/>
              </a:defRPr>
            </a:pPr>
            <a:endParaRPr sz="2800" b="0" i="0" u="none" strike="noStrike" dirty="0">
              <a:solidFill>
                <a:srgbClr val="00005E"/>
              </a:solidFill>
              <a:latin typeface="Arial"/>
            </a:endParaRPr>
          </a:p>
        </p:txBody>
      </p:sp>
      <p:sp>
        <p:nvSpPr>
          <p:cNvPr id="3" name="New shape"/>
          <p:cNvSpPr/>
          <p:nvPr/>
        </p:nvSpPr>
        <p:spPr>
          <a:xfrm>
            <a:off x="3387812" y="672373"/>
            <a:ext cx="3672408"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2F76B6"/>
                </a:solidFill>
                <a:latin typeface="Arial"/>
              </a:defRPr>
            </a:pPr>
            <a:r>
              <a:rPr sz="3600" b="0" i="0" u="none" strike="noStrike" dirty="0">
                <a:solidFill>
                  <a:srgbClr val="23637A"/>
                </a:solidFill>
                <a:latin typeface="Arial"/>
              </a:rPr>
              <a:t>Group agreement</a:t>
            </a:r>
          </a:p>
        </p:txBody>
      </p:sp>
      <p:sp>
        <p:nvSpPr>
          <p:cNvPr id="4" name="New shape"/>
          <p:cNvSpPr/>
          <p:nvPr/>
        </p:nvSpPr>
        <p:spPr>
          <a:xfrm>
            <a:off x="1139250" y="5372379"/>
            <a:ext cx="7881500" cy="1557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7693" rIns="-12700"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2800" b="0" i="0" u="none" strike="noStrike">
                <a:solidFill>
                  <a:srgbClr val="3077B6"/>
                </a:solidFill>
                <a:latin typeface="Arial"/>
              </a:defRPr>
            </a:pPr>
            <a:r>
              <a:rPr sz="3200" b="0" i="0" u="none" strike="noStrike" dirty="0">
                <a:solidFill>
                  <a:srgbClr val="A3005A"/>
                </a:solidFill>
                <a:latin typeface="Arial"/>
              </a:rPr>
              <a:t>Can you agree to this? </a:t>
            </a:r>
          </a:p>
          <a:p>
            <a:pPr lvl="0" algn="ctr">
              <a:lnSpc>
                <a:spcPct val="98291"/>
              </a:lnSpc>
              <a:spcBef>
                <a:spcPct val="57500"/>
              </a:spcBef>
              <a:spcAft>
                <a:spcPct val="0"/>
              </a:spcAft>
              <a:buNone/>
              <a:defRPr sz="2800" b="0" i="0" u="none" strike="noStrike">
                <a:solidFill>
                  <a:srgbClr val="3077B6"/>
                </a:solidFill>
                <a:latin typeface="Arial"/>
              </a:defRPr>
            </a:pPr>
            <a:r>
              <a:rPr sz="3200" b="0" i="0" u="none" strike="noStrike" dirty="0">
                <a:solidFill>
                  <a:srgbClr val="A3005A"/>
                </a:solidFill>
                <a:latin typeface="Arial"/>
              </a:rPr>
              <a:t>Is there anything else you need</a:t>
            </a:r>
            <a:r>
              <a:rPr lang="en-GB" sz="3200" b="0" i="0" u="none" strike="noStrike">
                <a:solidFill>
                  <a:srgbClr val="A3005A"/>
                </a:solidFill>
                <a:latin typeface="Arial"/>
              </a:rPr>
              <a:t> today</a:t>
            </a:r>
            <a:r>
              <a:rPr sz="3200" b="0" i="0" u="none" strike="noStrike">
                <a:solidFill>
                  <a:srgbClr val="A3005A"/>
                </a:solidFill>
                <a:latin typeface="Arial"/>
              </a:rPr>
              <a:t>?</a:t>
            </a:r>
            <a:endParaRPr sz="3200" b="0" i="0" u="none" strike="noStrike" dirty="0">
              <a:solidFill>
                <a:srgbClr val="A3005A"/>
              </a:solidFill>
              <a:latin typeface="Arial"/>
            </a:endParaRPr>
          </a:p>
        </p:txBody>
      </p:sp>
      <p:sp>
        <p:nvSpPr>
          <p:cNvPr id="6" name="TextBox 5">
            <a:extLst>
              <a:ext uri="{FF2B5EF4-FFF2-40B4-BE49-F238E27FC236}">
                <a16:creationId xmlns:a16="http://schemas.microsoft.com/office/drawing/2014/main" id="{38DDB5E0-AB0A-E60F-83CB-D671A27C8928}"/>
              </a:ext>
            </a:extLst>
          </p:cNvPr>
          <p:cNvSpPr txBox="1"/>
          <p:nvPr/>
        </p:nvSpPr>
        <p:spPr>
          <a:xfrm>
            <a:off x="873606" y="1977413"/>
            <a:ext cx="8512067" cy="2626104"/>
          </a:xfrm>
          <a:prstGeom prst="rect">
            <a:avLst/>
          </a:prstGeom>
          <a:noFill/>
        </p:spPr>
        <p:txBody>
          <a:bodyPr wrap="square">
            <a:spAutoFit/>
          </a:bodyPr>
          <a:lstStyle/>
          <a:p>
            <a:pPr marL="514350" lvl="0" indent="-514350" algn="l">
              <a:lnSpc>
                <a:spcPct val="98291"/>
              </a:lnSpc>
              <a:spcBef>
                <a:spcPct val="0"/>
              </a:spcBef>
              <a:spcAft>
                <a:spcPct val="0"/>
              </a:spcAft>
              <a:buFont typeface="+mj-lt"/>
              <a:buAutoNum type="arabicPeriod"/>
              <a:defRPr sz="2100" b="0" i="0" u="none" strike="noStrike">
                <a:solidFill>
                  <a:srgbClr val="00005E"/>
                </a:solidFill>
                <a:latin typeface="Arial"/>
              </a:defRPr>
            </a:pPr>
            <a:r>
              <a:rPr lang="en-US" sz="2800" b="0" i="0" u="none" strike="noStrike" dirty="0">
                <a:solidFill>
                  <a:srgbClr val="3B2313"/>
                </a:solidFill>
                <a:latin typeface="Arial"/>
              </a:rPr>
              <a:t>We'll listen and give each other our full attention.</a:t>
            </a:r>
          </a:p>
          <a:p>
            <a:pPr marL="514350" lvl="0" indent="-514350" algn="l">
              <a:lnSpc>
                <a:spcPct val="98291"/>
              </a:lnSpc>
              <a:spcBef>
                <a:spcPct val="0"/>
              </a:spcBef>
              <a:spcAft>
                <a:spcPct val="0"/>
              </a:spcAft>
              <a:buFont typeface="+mj-lt"/>
              <a:buAutoNum type="arabicPeriod"/>
              <a:defRPr sz="2100" b="0" i="0" u="none" strike="noStrike">
                <a:solidFill>
                  <a:srgbClr val="00005E"/>
                </a:solidFill>
                <a:latin typeface="Arial"/>
              </a:defRPr>
            </a:pPr>
            <a:r>
              <a:rPr lang="en-US" sz="2800" b="0" i="0" u="none" strike="noStrike" dirty="0">
                <a:solidFill>
                  <a:srgbClr val="3B2313"/>
                </a:solidFill>
                <a:latin typeface="Arial"/>
              </a:rPr>
              <a:t>We’ll avoid giving advice.</a:t>
            </a:r>
          </a:p>
          <a:p>
            <a:pPr marL="514350" lvl="0" indent="-514350" algn="l">
              <a:lnSpc>
                <a:spcPct val="98291"/>
              </a:lnSpc>
              <a:spcBef>
                <a:spcPct val="0"/>
              </a:spcBef>
              <a:spcAft>
                <a:spcPct val="0"/>
              </a:spcAft>
              <a:buFont typeface="+mj-lt"/>
              <a:buAutoNum type="arabicPeriod"/>
              <a:defRPr sz="2100" b="0" i="0" u="none" strike="noStrike">
                <a:solidFill>
                  <a:srgbClr val="00005E"/>
                </a:solidFill>
                <a:latin typeface="Arial"/>
              </a:defRPr>
            </a:pPr>
            <a:r>
              <a:rPr lang="en-US" sz="2800" b="0" i="0" u="none" strike="noStrike" dirty="0">
                <a:solidFill>
                  <a:srgbClr val="3B2313"/>
                </a:solidFill>
                <a:latin typeface="Arial"/>
              </a:rPr>
              <a:t>What we say stays in this room.</a:t>
            </a:r>
          </a:p>
          <a:p>
            <a:pPr marL="514350" lvl="0" indent="-514350" algn="l">
              <a:lnSpc>
                <a:spcPct val="98291"/>
              </a:lnSpc>
              <a:spcBef>
                <a:spcPct val="0"/>
              </a:spcBef>
              <a:spcAft>
                <a:spcPct val="0"/>
              </a:spcAft>
              <a:buFont typeface="+mj-lt"/>
              <a:buAutoNum type="arabicPeriod"/>
              <a:defRPr sz="2100" b="0" i="0" u="none" strike="noStrike">
                <a:solidFill>
                  <a:srgbClr val="00005E"/>
                </a:solidFill>
                <a:latin typeface="Arial"/>
              </a:defRPr>
            </a:pPr>
            <a:r>
              <a:rPr lang="en-US" sz="2800" b="0" i="0" u="none" strike="noStrike" dirty="0">
                <a:solidFill>
                  <a:srgbClr val="3B2313"/>
                </a:solidFill>
                <a:latin typeface="Arial"/>
              </a:rPr>
              <a:t>We’ll arrive in time to participate in the whole conversation.</a:t>
            </a:r>
          </a:p>
          <a:p>
            <a:pPr marL="514350" lvl="0" indent="-514350" algn="l">
              <a:lnSpc>
                <a:spcPct val="98291"/>
              </a:lnSpc>
              <a:spcBef>
                <a:spcPct val="0"/>
              </a:spcBef>
              <a:spcAft>
                <a:spcPct val="0"/>
              </a:spcAft>
              <a:buFont typeface="+mj-lt"/>
              <a:buAutoNum type="arabicPeriod"/>
              <a:defRPr sz="2100" b="0" i="0" u="none" strike="noStrike">
                <a:solidFill>
                  <a:srgbClr val="00005E"/>
                </a:solidFill>
                <a:latin typeface="Arial"/>
              </a:defRPr>
            </a:pPr>
            <a:r>
              <a:rPr lang="en-US" sz="2800" b="0" i="0" u="none" strike="noStrike" dirty="0">
                <a:solidFill>
                  <a:srgbClr val="3B2313"/>
                </a:solidFill>
                <a:latin typeface="Arial"/>
              </a:rPr>
              <a:t>We’ll stay on topic.</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006933" y="3890353"/>
            <a:ext cx="2719263"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171C0"/>
                </a:solidFill>
                <a:latin typeface="Arial"/>
              </a:defRPr>
            </a:pPr>
            <a:r>
              <a:rPr sz="3600" b="0" i="0" u="none" strike="noStrike" dirty="0">
                <a:solidFill>
                  <a:srgbClr val="23637A"/>
                </a:solidFill>
                <a:latin typeface="Arial"/>
              </a:rPr>
              <a:t>Conversation</a:t>
            </a:r>
            <a:endParaRPr lang="en-GB" sz="3600" b="0" i="0" u="none" strike="noStrike" dirty="0">
              <a:solidFill>
                <a:srgbClr val="23637A"/>
              </a:solidFill>
              <a:latin typeface="Arial"/>
            </a:endParaRPr>
          </a:p>
        </p:txBody>
      </p:sp>
      <p:sp>
        <p:nvSpPr>
          <p:cNvPr id="4" name="New shape"/>
          <p:cNvSpPr/>
          <p:nvPr/>
        </p:nvSpPr>
        <p:spPr>
          <a:xfrm>
            <a:off x="10524084" y="2521293"/>
            <a:ext cx="765163" cy="1270000"/>
          </a:xfrm>
          <a:custGeom>
            <a:avLst/>
            <a:gdLst/>
            <a:ahLst/>
            <a:cxnLst/>
            <a:rect l="l" t="t" r="r" b="b"/>
            <a:pathLst>
              <a:path w="765162" h="1270000">
                <a:moveTo>
                  <a:pt x="0" y="0"/>
                </a:moveTo>
                <a:lnTo>
                  <a:pt x="765162" y="0"/>
                </a:lnTo>
                <a:lnTo>
                  <a:pt x="765162" y="1270000"/>
                </a:lnTo>
                <a:lnTo>
                  <a:pt x="0" y="1270000"/>
                </a:lnTo>
                <a:close/>
              </a:path>
            </a:pathLst>
          </a:custGeom>
          <a:noFill/>
          <a:ln w="12700" cap="rnd">
            <a:solidFill>
              <a:srgbClr val="666666"/>
            </a:solidFill>
            <a:prstDash val="solid"/>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E6A755FD-CB23-DB10-7AA6-3243F39C2A36}"/>
              </a:ext>
            </a:extLst>
          </p:cNvPr>
          <p:cNvSpPr txBox="1"/>
          <p:nvPr/>
        </p:nvSpPr>
        <p:spPr>
          <a:xfrm>
            <a:off x="1006933" y="4426531"/>
            <a:ext cx="4577123" cy="369332"/>
          </a:xfrm>
          <a:prstGeom prst="rect">
            <a:avLst/>
          </a:prstGeom>
          <a:noFill/>
        </p:spPr>
        <p:txBody>
          <a:bodyPr wrap="square" rtlCol="0">
            <a:spAutoFit/>
          </a:bodyPr>
          <a:lstStyle/>
          <a:p>
            <a:r>
              <a:rPr lang="en-GB" dirty="0"/>
              <a:t>Consumerism, the climate crisis and Christmas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7F5AF-1824-8F37-DD5F-785A5643DF37}"/>
              </a:ext>
            </a:extLst>
          </p:cNvPr>
          <p:cNvSpPr txBox="1"/>
          <p:nvPr/>
        </p:nvSpPr>
        <p:spPr>
          <a:xfrm>
            <a:off x="1983656" y="929680"/>
            <a:ext cx="5832648" cy="1000274"/>
          </a:xfrm>
          <a:prstGeom prst="rect">
            <a:avLst/>
          </a:prstGeom>
          <a:noFill/>
        </p:spPr>
        <p:txBody>
          <a:bodyPr wrap="square" rtlCol="0">
            <a:spAutoFit/>
          </a:bodyPr>
          <a:lstStyle/>
          <a:p>
            <a:pPr algn="ctr">
              <a:spcAft>
                <a:spcPts val="600"/>
              </a:spcAft>
            </a:pPr>
            <a:r>
              <a:rPr lang="en-US" dirty="0">
                <a:solidFill>
                  <a:srgbClr val="A3005A"/>
                </a:solidFill>
              </a:rPr>
              <a:t>Can you relate to the experience of conflicted or mixed feelings in the run-up to Christmas? </a:t>
            </a:r>
          </a:p>
          <a:p>
            <a:pPr algn="ctr">
              <a:spcAft>
                <a:spcPts val="600"/>
              </a:spcAft>
            </a:pPr>
            <a:r>
              <a:rPr lang="en-US" dirty="0">
                <a:solidFill>
                  <a:srgbClr val="A3005A"/>
                </a:solidFill>
              </a:rPr>
              <a:t>What are you feeling, and what comes to mind?</a:t>
            </a:r>
            <a:endParaRPr lang="en-GB" dirty="0">
              <a:solidFill>
                <a:srgbClr val="A3005A"/>
              </a:solidFill>
            </a:endParaRPr>
          </a:p>
        </p:txBody>
      </p:sp>
    </p:spTree>
    <p:extLst>
      <p:ext uri="{BB962C8B-B14F-4D97-AF65-F5344CB8AC3E}">
        <p14:creationId xmlns:p14="http://schemas.microsoft.com/office/powerpoint/2010/main" val="2620112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470126" y="861751"/>
            <a:ext cx="1219746" cy="536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26377" rIns="-12700" bIns="-12700" rtlCol="0" anchor="t">
            <a:noAutofit/>
          </a:bodyPr>
          <a:lstStyle>
            <a:defPPr>
              <a:defRPr sz="2000" b="0" i="0" u="none" strike="noStrike">
                <a:solidFill>
                  <a:srgbClr val="000000"/>
                </a:solidFill>
                <a:latin typeface="Arial"/>
              </a:defRPr>
            </a:defPPr>
          </a:lstStyle>
          <a:p>
            <a:pPr lvl="0" algn="l">
              <a:lnSpc>
                <a:spcPct val="98291"/>
              </a:lnSpc>
              <a:spcBef>
                <a:spcPct val="57500"/>
              </a:spcBef>
              <a:spcAft>
                <a:spcPct val="0"/>
              </a:spcAft>
              <a:buNone/>
              <a:defRPr sz="3600" b="0" i="0" u="none" strike="noStrike">
                <a:solidFill>
                  <a:srgbClr val="00008B"/>
                </a:solidFill>
                <a:latin typeface="Arial"/>
              </a:defRPr>
            </a:pPr>
            <a:r>
              <a:rPr sz="3600" b="0" i="0" u="none" strike="noStrike" dirty="0">
                <a:solidFill>
                  <a:srgbClr val="23637A"/>
                </a:solidFill>
                <a:latin typeface="Arial"/>
              </a:rPr>
              <a:t>Notes</a:t>
            </a:r>
          </a:p>
        </p:txBody>
      </p:sp>
      <p:sp>
        <p:nvSpPr>
          <p:cNvPr id="3" name="New shape"/>
          <p:cNvSpPr/>
          <p:nvPr/>
        </p:nvSpPr>
        <p:spPr>
          <a:xfrm>
            <a:off x="2672379" y="1784193"/>
            <a:ext cx="4815241" cy="430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760" rIns="-13334"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1100" b="0" i="1" u="none" strike="noStrike">
                <a:solidFill>
                  <a:srgbClr val="000000"/>
                </a:solidFill>
                <a:latin typeface="Arial"/>
              </a:defRPr>
            </a:pPr>
            <a:r>
              <a:rPr sz="1100" b="0" i="1" u="none" strike="noStrike" dirty="0">
                <a:solidFill>
                  <a:srgbClr val="3B2313"/>
                </a:solidFill>
                <a:latin typeface="Arial"/>
              </a:rPr>
              <a:t>The slides and notes we've made will be shared by email and on the website.</a:t>
            </a:r>
          </a:p>
          <a:p>
            <a:pPr lvl="0" algn="ctr">
              <a:lnSpc>
                <a:spcPct val="98291"/>
              </a:lnSpc>
              <a:spcBef>
                <a:spcPct val="57500"/>
              </a:spcBef>
              <a:spcAft>
                <a:spcPct val="0"/>
              </a:spcAft>
              <a:buNone/>
              <a:defRPr sz="1100" b="0" i="1" u="none" strike="noStrike">
                <a:solidFill>
                  <a:srgbClr val="000000"/>
                </a:solidFill>
                <a:latin typeface="Arial"/>
              </a:defRPr>
            </a:pPr>
            <a:r>
              <a:rPr sz="1100" b="0" i="1" u="none" strike="noStrike" dirty="0">
                <a:solidFill>
                  <a:srgbClr val="3B2313"/>
                </a:solidFill>
                <a:latin typeface="Arial"/>
              </a:rPr>
              <a:t>Is there anything you'd like removed or altered before we do that?</a:t>
            </a:r>
          </a:p>
        </p:txBody>
      </p:sp>
      <p:sp>
        <p:nvSpPr>
          <p:cNvPr id="4" name="New shape"/>
          <p:cNvSpPr/>
          <p:nvPr/>
        </p:nvSpPr>
        <p:spPr>
          <a:xfrm>
            <a:off x="1571758" y="2601193"/>
            <a:ext cx="7516149" cy="337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2700" tIns="-10095" rIns="-16193" bIns="-12700" rtlCol="0" anchor="t">
            <a:noAutofit/>
          </a:bodyPr>
          <a:lstStyle>
            <a:defPPr>
              <a:defRPr sz="2000" b="0" i="0" u="none" strike="noStrike">
                <a:solidFill>
                  <a:srgbClr val="000000"/>
                </a:solidFill>
                <a:latin typeface="Arial"/>
              </a:defRPr>
            </a:defPPr>
          </a:lstStyle>
          <a:p>
            <a:pPr lvl="0" algn="ctr">
              <a:lnSpc>
                <a:spcPct val="98291"/>
              </a:lnSpc>
              <a:spcBef>
                <a:spcPct val="57500"/>
              </a:spcBef>
              <a:spcAft>
                <a:spcPct val="0"/>
              </a:spcAft>
              <a:buNone/>
              <a:defRPr sz="2100" b="0" i="0" u="none" strike="noStrike">
                <a:solidFill>
                  <a:srgbClr val="000000"/>
                </a:solidFill>
                <a:latin typeface="Arial"/>
              </a:defRPr>
            </a:pPr>
            <a:r>
              <a:rPr sz="2100" b="0" i="0" u="none" strike="noStrike" dirty="0">
                <a:solidFill>
                  <a:srgbClr val="A3005A"/>
                </a:solidFill>
                <a:latin typeface="Arial"/>
              </a:rPr>
              <a:t>What do you think or feel at the end of today's conversation?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467DB-72CB-C885-6CC5-ED46BD5E231E}"/>
              </a:ext>
            </a:extLst>
          </p:cNvPr>
          <p:cNvSpPr txBox="1"/>
          <p:nvPr/>
        </p:nvSpPr>
        <p:spPr>
          <a:xfrm>
            <a:off x="1551608" y="641648"/>
            <a:ext cx="7128792" cy="584775"/>
          </a:xfrm>
          <a:prstGeom prst="rect">
            <a:avLst/>
          </a:prstGeom>
          <a:noFill/>
        </p:spPr>
        <p:txBody>
          <a:bodyPr wrap="square" rtlCol="0">
            <a:spAutoFit/>
          </a:bodyPr>
          <a:lstStyle/>
          <a:p>
            <a:pPr algn="ctr"/>
            <a:r>
              <a:rPr lang="en-GB" sz="3200" dirty="0">
                <a:solidFill>
                  <a:srgbClr val="A3005A"/>
                </a:solidFill>
              </a:rPr>
              <a:t>What shall we talk about next time?</a:t>
            </a:r>
          </a:p>
        </p:txBody>
      </p:sp>
    </p:spTree>
    <p:extLst>
      <p:ext uri="{BB962C8B-B14F-4D97-AF65-F5344CB8AC3E}">
        <p14:creationId xmlns:p14="http://schemas.microsoft.com/office/powerpoint/2010/main" val="5196869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48"/>
  <p:tag name="AS_OS" val="Microsoft Windows NT 10.0.22631.0"/>
  <p:tag name="AS_RELEASE_DATE" val="2024.01.24"/>
  <p:tag name="AS_TITLE" val="Aspose.Slides for C++"/>
  <p:tag name="AS_VERSION" val="2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Beng" typeface="Vrinda"/>
        <a:font script="Jpan" typeface="ＭＳ%20Ｐゴシック"/>
        <a:font script="Hang" typeface="맑은%20고딕"/>
        <a:font script="Hans" typeface="宋体"/>
        <a:font script="Thai" typeface="Angsana New"/>
        <a:font script="Hant" typeface="新細明體"/>
        <a:font script="Khmr" typeface="MoolBoran"/>
        <a:font script="Arab" typeface="Times New Roman"/>
        <a:font script="Hebr" typeface="Times New Roman"/>
        <a:font script="Laoo" typeface="DokChampa"/>
        <a:font script="Ethi" typeface="Nyala"/>
        <a:font script="Gujr" typeface="Shruti"/>
        <a:font script="Uigh" typeface="Microsoft Uighur"/>
        <a:font script="Knda" typeface="Tunga"/>
        <a:font script="Guru" typeface="Raavi"/>
        <a:font script="Cans" typeface="Euphemia"/>
        <a:font script="Cher" typeface="Plantagenet Cherokee"/>
        <a:font script="Yiii" typeface="Microsoft Yi Baiti"/>
        <a:font script="Tibt" typeface="Microsoft Himalaya"/>
        <a:font script="Orya" typeface="Kalinga"/>
        <a:font script="Thaa" typeface="MV Boli"/>
        <a:font script="Deva" typeface="Mangal"/>
        <a:font script="Telu" typeface="Gautami"/>
        <a:font script="Taml" typeface="Latha"/>
        <a:font script="Syrc" typeface="Estrangelo Edessa"/>
        <a:font script="Mlym" typeface="Kartika"/>
        <a:font script="Sinh" typeface="Iskoola Pota"/>
        <a:font script="Mong" typeface="Mongolian Baiti"/>
        <a:font script="Viet" typeface="Times New Roman"/>
        <a:font script="Geor" typeface="Sylfaen"/>
      </a:majorFont>
      <a:minorFont>
        <a:latin typeface="Calibri"/>
        <a:ea typeface="Arial"/>
        <a:cs typeface="Arial"/>
        <a:font script="Beng" typeface="Vrinda"/>
        <a:font script="Jpan" typeface="ＭＳ%20Ｐゴシック"/>
        <a:font script="Hang" typeface="맑은%20고딕"/>
        <a:font script="Hans" typeface="宋体"/>
        <a:font script="Thai" typeface="Cordia New"/>
        <a:font script="Hant" typeface="新細明體"/>
        <a:font script="Khmr" typeface="DaunPenh"/>
        <a:font script="Arab" typeface="Arial"/>
        <a:font script="Hebr" typeface="Arial"/>
        <a:font script="Laoo" typeface="DokChampa"/>
        <a:font script="Ethi" typeface="Nyala"/>
        <a:font script="Gujr" typeface="Shruti"/>
        <a:font script="Uigh" typeface="Microsoft Uighur"/>
        <a:font script="Knda" typeface="Tunga"/>
        <a:font script="Guru" typeface="Raavi"/>
        <a:font script="Cans" typeface="Euphemia"/>
        <a:font script="Cher" typeface="Plantagenet Cherokee"/>
        <a:font script="Yiii" typeface="Microsoft Yi Baiti"/>
        <a:font script="Tibt" typeface="Microsoft Himalaya"/>
        <a:font script="Orya" typeface="Kalinga"/>
        <a:font script="Thaa" typeface="MV Boli"/>
        <a:font script="Deva" typeface="Mangal"/>
        <a:font script="Telu" typeface="Gautami"/>
        <a:font script="Taml" typeface="Latha"/>
        <a:font script="Syrc" typeface="Estrangelo Edessa"/>
        <a:font script="Mlym" typeface="Kartika"/>
        <a:font script="Sinh" typeface="Iskoola Pota"/>
        <a:font script="Mong" typeface="Mongolian Baiti"/>
        <a:font script="Viet" typeface="Arial"/>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TotalTime>
  <Words>987</Words>
  <Application>Microsoft Office PowerPoint</Application>
  <PresentationFormat>Custom</PresentationFormat>
  <Paragraphs>179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2024 12 5</dc:title>
  <cp:lastModifiedBy>Martin Hall</cp:lastModifiedBy>
  <cp:revision>14</cp:revision>
  <cp:lastPrinted>2024-12-04T13:55:39Z</cp:lastPrinted>
  <dcterms:created xsi:type="dcterms:W3CDTF">2024-12-04T13:55:39Z</dcterms:created>
  <dcterms:modified xsi:type="dcterms:W3CDTF">2024-12-14T21:26:24Z</dcterms:modified>
</cp:coreProperties>
</file>